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9" r:id="rId4"/>
    <p:sldId id="260"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03"/>
    <p:restoredTop sz="64925"/>
  </p:normalViewPr>
  <p:slideViewPr>
    <p:cSldViewPr snapToGrid="0" snapToObjects="1">
      <p:cViewPr>
        <p:scale>
          <a:sx n="110" d="100"/>
          <a:sy n="110" d="100"/>
        </p:scale>
        <p:origin x="17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867A2B-B3AF-B043-A38E-6943406700A9}" type="datetimeFigureOut">
              <a:rPr lang="es-ES" smtClean="0"/>
              <a:t>7/9/16</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B1D0A1-F5CB-754D-AD00-B0D0A978D6A4}" type="slidenum">
              <a:rPr lang="es-ES" smtClean="0"/>
              <a:t>‹Nr.›</a:t>
            </a:fld>
            <a:endParaRPr lang="es-ES"/>
          </a:p>
        </p:txBody>
      </p:sp>
    </p:spTree>
    <p:extLst>
      <p:ext uri="{BB962C8B-B14F-4D97-AF65-F5344CB8AC3E}">
        <p14:creationId xmlns:p14="http://schemas.microsoft.com/office/powerpoint/2010/main" val="1714636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1" kern="1200" dirty="0" smtClean="0">
                <a:solidFill>
                  <a:schemeClr val="tx1"/>
                </a:solidFill>
                <a:effectLst/>
                <a:latin typeface="+mn-lt"/>
                <a:ea typeface="+mn-ea"/>
                <a:cs typeface="+mn-cs"/>
              </a:rPr>
              <a:t>Pie de foto:</a:t>
            </a:r>
            <a:endParaRPr lang="es-ES_tradnl"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smtClean="0">
                <a:solidFill>
                  <a:schemeClr val="tx1"/>
                </a:solidFill>
                <a:effectLst/>
                <a:latin typeface="+mn-lt"/>
                <a:ea typeface="+mn-ea"/>
                <a:cs typeface="+mn-cs"/>
              </a:rPr>
              <a:t>Las ideas de Keynes tienden a transformarse en modelos de demanda monetaria con una clara distinción entre demanda especulativa y demanda transaccional. Haciendo un comparativo con Milton Friedman, este desarrolló la idea de una demanda monetaria en el contexto microeconómico tradicional sobre el comportamiento del consumidor y sobre la demanda de factores productivos por parte del productor.</a:t>
            </a:r>
            <a:r>
              <a:rPr lang="es-CO" dirty="0" smtClean="0">
                <a:effectLst/>
              </a:rPr>
              <a:t> </a:t>
            </a:r>
            <a:endParaRPr lang="es-ES_tradnl"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1" kern="1200" dirty="0" smtClean="0">
                <a:solidFill>
                  <a:srgbClr val="FF0000"/>
                </a:solidFill>
                <a:effectLst/>
                <a:latin typeface="+mn-lt"/>
                <a:ea typeface="+mn-ea"/>
                <a:cs typeface="+mn-cs"/>
              </a:rPr>
              <a:t>Vectores utilizados: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rgbClr val="FF0000"/>
                </a:solidFill>
                <a:effectLst/>
                <a:latin typeface="+mn-lt"/>
                <a:ea typeface="+mn-ea"/>
                <a:cs typeface="+mn-cs"/>
              </a:rPr>
              <a:t>ING_19072_00055</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rgbClr val="FF0000"/>
                </a:solidFill>
                <a:effectLst/>
                <a:latin typeface="+mn-lt"/>
                <a:ea typeface="+mn-ea"/>
                <a:cs typeface="+mn-cs"/>
              </a:rPr>
              <a:t>ING_19072_00743</a:t>
            </a:r>
            <a:endParaRPr lang="es-CO" sz="1200" b="0" kern="1200" dirty="0" smtClean="0">
              <a:solidFill>
                <a:srgbClr val="FF0000"/>
              </a:solidFill>
              <a:effectLst/>
              <a:latin typeface="+mn-lt"/>
              <a:ea typeface="+mn-ea"/>
              <a:cs typeface="+mn-cs"/>
            </a:endParaRPr>
          </a:p>
          <a:p>
            <a:r>
              <a:rPr lang="fi-FI" b="0" dirty="0" smtClean="0">
                <a:solidFill>
                  <a:srgbClr val="FF0000"/>
                </a:solidFill>
              </a:rPr>
              <a:t>ISS_10220_00364</a:t>
            </a:r>
            <a:endParaRPr lang="es-ES" b="0" dirty="0">
              <a:solidFill>
                <a:srgbClr val="FF0000"/>
              </a:solidFill>
            </a:endParaRPr>
          </a:p>
        </p:txBody>
      </p:sp>
      <p:sp>
        <p:nvSpPr>
          <p:cNvPr id="4" name="Marcador de número de diapositiva 3"/>
          <p:cNvSpPr>
            <a:spLocks noGrp="1"/>
          </p:cNvSpPr>
          <p:nvPr>
            <p:ph type="sldNum" sz="quarter" idx="10"/>
          </p:nvPr>
        </p:nvSpPr>
        <p:spPr/>
        <p:txBody>
          <a:bodyPr/>
          <a:lstStyle/>
          <a:p>
            <a:fld id="{5AB1D0A1-F5CB-754D-AD00-B0D0A978D6A4}" type="slidenum">
              <a:rPr lang="es-ES" smtClean="0"/>
              <a:t>1</a:t>
            </a:fld>
            <a:endParaRPr lang="es-ES"/>
          </a:p>
        </p:txBody>
      </p:sp>
    </p:spTree>
    <p:extLst>
      <p:ext uri="{BB962C8B-B14F-4D97-AF65-F5344CB8AC3E}">
        <p14:creationId xmlns:p14="http://schemas.microsoft.com/office/powerpoint/2010/main" val="195774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sz="1200" b="1" kern="1200" dirty="0" smtClean="0">
                <a:solidFill>
                  <a:schemeClr val="tx1"/>
                </a:solidFill>
                <a:effectLst/>
                <a:latin typeface="+mn-lt"/>
                <a:ea typeface="+mn-ea"/>
                <a:cs typeface="+mn-cs"/>
              </a:rPr>
              <a:t>Pie de foto:</a:t>
            </a:r>
            <a:endParaRPr lang="es-ES_tradnl"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smtClean="0">
                <a:solidFill>
                  <a:schemeClr val="tx1"/>
                </a:solidFill>
                <a:effectLst/>
                <a:latin typeface="+mn-lt"/>
                <a:ea typeface="+mn-ea"/>
                <a:cs typeface="+mn-cs"/>
              </a:rPr>
              <a:t>Algunos consumidores conservan dinero porque les produce una utilidad, es decir que les resulta más conveniente tenerlo disponible que contar con activos financieros, como bonos, que deben vender cada vez que requieren efectivo. A este fenómeno se le denomina demanda de saldos reales y difiere de la situación cotidiana de los consumidores quienes demandan bienes de consumo como ropa, alimentos, etc. La demanda de saldos reales depende del nivel de ingreso real y de los rendimientos de los activos financieros, interpretándolos como bienes de consumo duraderos.</a:t>
            </a:r>
            <a:endParaRPr lang="es-CO"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1" kern="1200" dirty="0" smtClean="0">
                <a:solidFill>
                  <a:schemeClr val="tx1"/>
                </a:solidFill>
                <a:effectLst/>
                <a:latin typeface="+mn-lt"/>
                <a:ea typeface="+mn-ea"/>
                <a:cs typeface="+mn-cs"/>
              </a:rPr>
              <a:t>Vectores utilizados:</a:t>
            </a: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effectLst/>
                <a:latin typeface="+mn-lt"/>
                <a:ea typeface="+mn-ea"/>
                <a:cs typeface="+mn-cs"/>
              </a:rPr>
              <a:t>ISS_10220_00652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ING_19076_00035</a:t>
            </a:r>
            <a:endParaRPr lang="es-ES_tradn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endParaRPr lang="es-CO"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5AB1D0A1-F5CB-754D-AD00-B0D0A978D6A4}" type="slidenum">
              <a:rPr lang="es-ES" smtClean="0"/>
              <a:t>2</a:t>
            </a:fld>
            <a:endParaRPr lang="es-ES"/>
          </a:p>
        </p:txBody>
      </p:sp>
    </p:spTree>
    <p:extLst>
      <p:ext uri="{BB962C8B-B14F-4D97-AF65-F5344CB8AC3E}">
        <p14:creationId xmlns:p14="http://schemas.microsoft.com/office/powerpoint/2010/main" val="521595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sz="1200" b="1" kern="1200" dirty="0" smtClean="0">
                <a:solidFill>
                  <a:schemeClr val="tx1"/>
                </a:solidFill>
                <a:effectLst/>
                <a:latin typeface="+mn-lt"/>
                <a:ea typeface="+mn-ea"/>
                <a:cs typeface="+mn-cs"/>
              </a:rPr>
              <a:t>Pie de foto:</a:t>
            </a:r>
            <a:endParaRPr lang="es-ES_tradnl" sz="1200" b="1"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Por otro lado, los productores mantienen dinero como un activo productivo que nivela sus presupuestos de ingresos y gastos. Su demanda de saldos reales depende del producto real, equivalente al ingreso real, y de los rendimientos relativos de otros modos de mantener riqueza. De igual forma, su demanda de servicios reales de capital está determinada por el producto real y el precio relativo.</a:t>
            </a:r>
            <a:endParaRPr lang="es-CO" sz="1200" kern="1200" dirty="0" smtClean="0">
              <a:solidFill>
                <a:schemeClr val="tx1"/>
              </a:solidFill>
              <a:effectLst/>
              <a:latin typeface="+mn-lt"/>
              <a:ea typeface="+mn-ea"/>
              <a:cs typeface="+mn-cs"/>
            </a:endParaRPr>
          </a:p>
          <a:p>
            <a:endParaRPr lang="es-CO" sz="1200" kern="1200" dirty="0" smtClean="0">
              <a:solidFill>
                <a:schemeClr val="tx1"/>
              </a:solidFill>
              <a:effectLst/>
              <a:latin typeface="+mn-lt"/>
              <a:ea typeface="+mn-ea"/>
              <a:cs typeface="+mn-cs"/>
            </a:endParaRPr>
          </a:p>
          <a:p>
            <a:r>
              <a:rPr lang="es-CO" sz="1200" b="1" kern="1200" dirty="0" smtClean="0">
                <a:solidFill>
                  <a:schemeClr val="tx1"/>
                </a:solidFill>
                <a:effectLst/>
                <a:latin typeface="+mn-lt"/>
                <a:ea typeface="+mn-ea"/>
                <a:cs typeface="+mn-cs"/>
              </a:rPr>
              <a:t>Vector</a:t>
            </a:r>
            <a:r>
              <a:rPr lang="es-CO" sz="1200" b="1" kern="1200" baseline="0" dirty="0" smtClean="0">
                <a:solidFill>
                  <a:schemeClr val="tx1"/>
                </a:solidFill>
                <a:effectLst/>
                <a:latin typeface="+mn-lt"/>
                <a:ea typeface="+mn-ea"/>
                <a:cs typeface="+mn-cs"/>
              </a:rPr>
              <a:t> utilizado:</a:t>
            </a:r>
          </a:p>
          <a:p>
            <a:r>
              <a:rPr lang="en-US" dirty="0" smtClean="0"/>
              <a:t>ING_38192_24869</a:t>
            </a:r>
            <a:endParaRPr lang="es-ES" dirty="0"/>
          </a:p>
        </p:txBody>
      </p:sp>
      <p:sp>
        <p:nvSpPr>
          <p:cNvPr id="4" name="Marcador de número de diapositiva 3"/>
          <p:cNvSpPr>
            <a:spLocks noGrp="1"/>
          </p:cNvSpPr>
          <p:nvPr>
            <p:ph type="sldNum" sz="quarter" idx="10"/>
          </p:nvPr>
        </p:nvSpPr>
        <p:spPr/>
        <p:txBody>
          <a:bodyPr/>
          <a:lstStyle/>
          <a:p>
            <a:fld id="{5AB1D0A1-F5CB-754D-AD00-B0D0A978D6A4}" type="slidenum">
              <a:rPr lang="es-ES" smtClean="0"/>
              <a:t>3</a:t>
            </a:fld>
            <a:endParaRPr lang="es-ES"/>
          </a:p>
        </p:txBody>
      </p:sp>
    </p:spTree>
    <p:extLst>
      <p:ext uri="{BB962C8B-B14F-4D97-AF65-F5344CB8AC3E}">
        <p14:creationId xmlns:p14="http://schemas.microsoft.com/office/powerpoint/2010/main" val="1726956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Marcador de notas 2"/>
              <p:cNvSpPr>
                <a:spLocks noGrp="1"/>
              </p:cNvSpPr>
              <p:nvPr>
                <p:ph type="body" idx="1"/>
              </p:nvPr>
            </p:nvSpPr>
            <p:spPr/>
            <p:txBody>
              <a:bodyPr/>
              <a:lstStyle/>
              <a:p>
                <a:r>
                  <a:rPr lang="es-ES_tradnl" b="1" dirty="0" smtClean="0"/>
                  <a:t>Texto:</a:t>
                </a:r>
              </a:p>
              <a:p>
                <a:endParaRPr lang="es-ES_tradnl" dirty="0" smtClean="0"/>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f>
                        <m:fPr>
                          <m:ctrlPr>
                            <a:rPr lang="es-CO" sz="1200" i="1" smtClean="0">
                              <a:latin typeface="Cambria Math" charset="0"/>
                              <a:ea typeface="Arial" charset="0"/>
                              <a:cs typeface="Arial" charset="0"/>
                            </a:rPr>
                          </m:ctrlPr>
                        </m:fPr>
                        <m:num>
                          <m:r>
                            <a:rPr lang="es-ES_tradnl" sz="1200" i="1">
                              <a:effectLst/>
                              <a:latin typeface="Cambria Math" charset="0"/>
                              <a:ea typeface="Arial" charset="0"/>
                              <a:cs typeface="Arial" charset="0"/>
                            </a:rPr>
                            <m:t>𝑀</m:t>
                          </m:r>
                        </m:num>
                        <m:den>
                          <m:r>
                            <a:rPr lang="es-ES_tradnl" sz="1200" i="1">
                              <a:effectLst/>
                              <a:latin typeface="Cambria Math" charset="0"/>
                              <a:ea typeface="Arial" charset="0"/>
                              <a:cs typeface="Arial" charset="0"/>
                            </a:rPr>
                            <m:t>𝑃</m:t>
                          </m:r>
                        </m:den>
                      </m:f>
                      <m:r>
                        <a:rPr lang="es-ES_tradnl" sz="1200" i="1">
                          <a:effectLst/>
                          <a:latin typeface="Cambria Math" charset="0"/>
                          <a:ea typeface="Arial" charset="0"/>
                          <a:cs typeface="Arial" charset="0"/>
                        </a:rPr>
                        <m:t>=</m:t>
                      </m:r>
                      <m:r>
                        <a:rPr lang="es-ES_tradnl" sz="1200" i="1">
                          <a:effectLst/>
                          <a:latin typeface="Cambria Math" charset="0"/>
                          <a:ea typeface="Arial" charset="0"/>
                          <a:cs typeface="Arial" charset="0"/>
                        </a:rPr>
                        <m:t>𝑚</m:t>
                      </m:r>
                      <m:r>
                        <a:rPr lang="es-ES_tradnl" sz="1200" i="1">
                          <a:effectLst/>
                          <a:latin typeface="Cambria Math" charset="0"/>
                          <a:ea typeface="Arial" charset="0"/>
                          <a:cs typeface="Arial" charset="0"/>
                        </a:rPr>
                        <m:t>=</m:t>
                      </m:r>
                      <m:r>
                        <a:rPr lang="es-ES_tradnl" sz="1200" i="1">
                          <a:effectLst/>
                          <a:latin typeface="Cambria Math" charset="0"/>
                          <a:ea typeface="Arial" charset="0"/>
                          <a:cs typeface="Arial" charset="0"/>
                        </a:rPr>
                        <m:t>𝑓</m:t>
                      </m:r>
                      <m:r>
                        <a:rPr lang="es-ES_tradnl" sz="1200" i="1">
                          <a:effectLst/>
                          <a:latin typeface="Cambria Math" charset="0"/>
                          <a:ea typeface="Arial" charset="0"/>
                          <a:cs typeface="Arial" charset="0"/>
                        </a:rPr>
                        <m:t>(</m:t>
                      </m:r>
                      <m:r>
                        <a:rPr lang="es-ES_tradnl" sz="1200" i="1">
                          <a:effectLst/>
                          <a:latin typeface="Cambria Math" charset="0"/>
                          <a:ea typeface="Arial" charset="0"/>
                          <a:cs typeface="Arial" charset="0"/>
                        </a:rPr>
                        <m:t>𝑦</m:t>
                      </m:r>
                      <m:r>
                        <a:rPr lang="es-ES_tradnl" sz="1200" i="1">
                          <a:effectLst/>
                          <a:latin typeface="Cambria Math" charset="0"/>
                          <a:ea typeface="Arial" charset="0"/>
                          <a:cs typeface="Arial" charset="0"/>
                        </a:rPr>
                        <m:t>, </m:t>
                      </m:r>
                      <m:r>
                        <a:rPr lang="es-ES_tradnl" sz="1200" i="1">
                          <a:effectLst/>
                          <a:latin typeface="Cambria Math" charset="0"/>
                          <a:ea typeface="Arial" charset="0"/>
                          <a:cs typeface="Arial" charset="0"/>
                        </a:rPr>
                        <m:t>𝑖</m:t>
                      </m:r>
                      <m:r>
                        <a:rPr lang="es-ES_tradnl" sz="1200" i="1">
                          <a:effectLst/>
                          <a:latin typeface="Cambria Math" charset="0"/>
                          <a:ea typeface="Arial" charset="0"/>
                          <a:cs typeface="Arial" charset="0"/>
                        </a:rPr>
                        <m:t>1,</m:t>
                      </m:r>
                      <m:r>
                        <a:rPr lang="es-ES_tradnl" sz="1200" i="1">
                          <a:effectLst/>
                          <a:latin typeface="Cambria Math" charset="0"/>
                          <a:ea typeface="Arial" charset="0"/>
                          <a:cs typeface="Arial" charset="0"/>
                        </a:rPr>
                        <m:t>𝑖</m:t>
                      </m:r>
                      <m:r>
                        <a:rPr lang="es-ES_tradnl" sz="1200" i="1">
                          <a:effectLst/>
                          <a:latin typeface="Cambria Math" charset="0"/>
                          <a:ea typeface="Arial" charset="0"/>
                          <a:cs typeface="Arial" charset="0"/>
                        </a:rPr>
                        <m:t>2,…</m:t>
                      </m:r>
                      <m:r>
                        <a:rPr lang="es-ES_tradnl" sz="1200" i="1">
                          <a:effectLst/>
                          <a:latin typeface="Cambria Math" charset="0"/>
                          <a:ea typeface="Arial" charset="0"/>
                          <a:cs typeface="Arial" charset="0"/>
                        </a:rPr>
                        <m:t>𝑖𝑛</m:t>
                      </m:r>
                      <m:r>
                        <a:rPr lang="es-ES_tradnl" sz="1200" i="1">
                          <a:effectLst/>
                          <a:latin typeface="Cambria Math" charset="0"/>
                          <a:ea typeface="Arial" charset="0"/>
                          <a:cs typeface="Arial" charset="0"/>
                        </a:rPr>
                        <m:t>)</m:t>
                      </m:r>
                    </m:oMath>
                  </m:oMathPara>
                </a14:m>
                <a:endParaRPr lang="es-CO" sz="1000" dirty="0">
                  <a:effectLst/>
                  <a:latin typeface="Arial" charset="0"/>
                  <a:ea typeface="Arial" charset="0"/>
                  <a:cs typeface="Arial" charset="0"/>
                </a:endParaRPr>
              </a:p>
              <a:p>
                <a:endParaRPr lang="es-ES" dirty="0" smtClean="0"/>
              </a:p>
              <a:p>
                <a:pPr>
                  <a:lnSpc>
                    <a:spcPct val="115000"/>
                  </a:lnSpc>
                  <a:spcAft>
                    <a:spcPts val="0"/>
                  </a:spcAft>
                </a:pPr>
                <a:r>
                  <a:rPr lang="es-ES_tradnl" sz="1200" dirty="0" smtClean="0">
                    <a:effectLst/>
                    <a:latin typeface="Arial" charset="0"/>
                    <a:ea typeface="Arial" charset="0"/>
                    <a:cs typeface="Arial" charset="0"/>
                  </a:rPr>
                  <a:t>Donde:</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M </a:t>
                </a:r>
                <a:r>
                  <a:rPr lang="es-ES_tradnl" sz="1200" dirty="0" smtClean="0">
                    <a:effectLst/>
                    <a:latin typeface="Arial" charset="0"/>
                    <a:ea typeface="Arial" charset="0"/>
                    <a:cs typeface="Arial" charset="0"/>
                  </a:rPr>
                  <a:t>= Medios de pago (oferta monetaria).</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P </a:t>
                </a:r>
                <a:r>
                  <a:rPr lang="es-ES_tradnl" sz="1200" dirty="0" smtClean="0">
                    <a:effectLst/>
                    <a:latin typeface="Arial" charset="0"/>
                    <a:ea typeface="Arial" charset="0"/>
                    <a:cs typeface="Arial" charset="0"/>
                  </a:rPr>
                  <a:t>= Nivel de precios en la economía.</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m</a:t>
                </a:r>
                <a:r>
                  <a:rPr lang="es-ES_tradnl" sz="1200" dirty="0" smtClean="0">
                    <a:effectLst/>
                    <a:latin typeface="Arial" charset="0"/>
                    <a:ea typeface="Arial" charset="0"/>
                    <a:cs typeface="Arial" charset="0"/>
                  </a:rPr>
                  <a:t> = Demanda de saldos reales.</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y </a:t>
                </a:r>
                <a:r>
                  <a:rPr lang="es-ES_tradnl" sz="1200" dirty="0" smtClean="0">
                    <a:effectLst/>
                    <a:latin typeface="Arial" charset="0"/>
                    <a:ea typeface="Arial" charset="0"/>
                    <a:cs typeface="Arial" charset="0"/>
                  </a:rPr>
                  <a:t>= Ingreso real.</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i </a:t>
                </a:r>
                <a:r>
                  <a:rPr lang="es-ES_tradnl" sz="1200" dirty="0" smtClean="0">
                    <a:effectLst/>
                    <a:latin typeface="Arial" charset="0"/>
                    <a:ea typeface="Arial" charset="0"/>
                    <a:cs typeface="Arial" charset="0"/>
                  </a:rPr>
                  <a:t>= Rendimiento de activos financieros</a:t>
                </a:r>
                <a:r>
                  <a:rPr lang="es-ES_tradnl" sz="1200" dirty="0" smtClean="0">
                    <a:effectLst/>
                    <a:latin typeface="Arial" charset="0"/>
                    <a:ea typeface="Arial" charset="0"/>
                    <a:cs typeface="Arial" charset="0"/>
                  </a:rPr>
                  <a:t>.</a:t>
                </a:r>
              </a:p>
              <a:p>
                <a:pPr>
                  <a:lnSpc>
                    <a:spcPct val="115000"/>
                  </a:lnSpc>
                  <a:spcAft>
                    <a:spcPts val="0"/>
                  </a:spcAft>
                </a:pPr>
                <a:endParaRPr lang="es-ES_tradnl" sz="1200" dirty="0" smtClean="0">
                  <a:effectLst/>
                  <a:latin typeface="Arial" charset="0"/>
                  <a:ea typeface="Arial" charset="0"/>
                  <a:cs typeface="Arial" charset="0"/>
                </a:endParaRPr>
              </a:p>
              <a:p>
                <a:pPr>
                  <a:lnSpc>
                    <a:spcPct val="115000"/>
                  </a:lnSpc>
                  <a:spcAft>
                    <a:spcPts val="0"/>
                  </a:spcAft>
                </a:pPr>
                <a:r>
                  <a:rPr lang="es-ES_tradnl" sz="1200" b="1" dirty="0" smtClean="0">
                    <a:effectLst/>
                    <a:latin typeface="Arial" charset="0"/>
                    <a:ea typeface="Arial" charset="0"/>
                    <a:cs typeface="Arial" charset="0"/>
                  </a:rPr>
                  <a:t>Pie de foto:</a:t>
                </a:r>
              </a:p>
              <a:p>
                <a:pPr marL="0" marR="0" indent="0" algn="l" defTabSz="914400" rtl="0" eaLnBrk="1" fontAlgn="auto" latinLnBrk="0" hangingPunct="1">
                  <a:lnSpc>
                    <a:spcPct val="115000"/>
                  </a:lnSpc>
                  <a:spcBef>
                    <a:spcPts val="0"/>
                  </a:spcBef>
                  <a:spcAft>
                    <a:spcPts val="0"/>
                  </a:spcAft>
                  <a:buClrTx/>
                  <a:buSzTx/>
                  <a:buFontTx/>
                  <a:buNone/>
                  <a:tabLst/>
                  <a:defRPr/>
                </a:pPr>
                <a:r>
                  <a:rPr lang="es-ES_tradnl" sz="1800" dirty="0" smtClean="0"/>
                  <a:t>Descripción de la demanda de saldos reales</a:t>
                </a:r>
              </a:p>
              <a:p>
                <a:pPr>
                  <a:lnSpc>
                    <a:spcPct val="115000"/>
                  </a:lnSpc>
                  <a:spcAft>
                    <a:spcPts val="0"/>
                  </a:spcAft>
                </a:pPr>
                <a:endParaRPr lang="es-CO" sz="1800" dirty="0" smtClean="0">
                  <a:effectLst/>
                  <a:latin typeface="Arial" charset="0"/>
                  <a:ea typeface="Arial" charset="0"/>
                  <a:cs typeface="Arial" charset="0"/>
                </a:endParaRPr>
              </a:p>
            </p:txBody>
          </p:sp>
        </mc:Choice>
        <mc:Fallback xmlns="">
          <p:sp>
            <p:nvSpPr>
              <p:cNvPr id="3" name="Marcador de notas 2"/>
              <p:cNvSpPr>
                <a:spLocks noGrp="1"/>
              </p:cNvSpPr>
              <p:nvPr>
                <p:ph type="body" idx="1"/>
              </p:nvPr>
            </p:nvSpPr>
            <p:spPr/>
            <p:txBody>
              <a:bodyPr/>
              <a:lstStyle/>
              <a:p>
                <a:r>
                  <a:rPr lang="es-ES_tradnl" b="1" dirty="0" smtClean="0"/>
                  <a:t>Texto:</a:t>
                </a:r>
              </a:p>
              <a:p>
                <a:r>
                  <a:rPr lang="es-ES_tradnl" dirty="0" smtClean="0"/>
                  <a:t>Descripción </a:t>
                </a:r>
                <a:r>
                  <a:rPr lang="es-ES_tradnl" dirty="0" smtClean="0"/>
                  <a:t>de la demanda de saldos </a:t>
                </a:r>
                <a:r>
                  <a:rPr lang="es-ES_tradnl" dirty="0" smtClean="0"/>
                  <a:t>reales</a:t>
                </a:r>
              </a:p>
              <a:p>
                <a:endParaRPr lang="es-ES_trad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i="0">
                    <a:effectLst/>
                    <a:latin typeface="Cambria Math" charset="0"/>
                    <a:ea typeface="Arial" charset="0"/>
                    <a:cs typeface="Arial" charset="0"/>
                  </a:rPr>
                  <a:t>𝑀</a:t>
                </a:r>
                <a:r>
                  <a:rPr lang="es-CO" sz="1200" i="0" smtClean="0">
                    <a:effectLst/>
                    <a:latin typeface="Cambria Math" charset="0"/>
                    <a:ea typeface="Arial" charset="0"/>
                    <a:cs typeface="Arial" charset="0"/>
                  </a:rPr>
                  <a:t>/</a:t>
                </a:r>
                <a:r>
                  <a:rPr lang="es-ES_tradnl" sz="1200" i="0">
                    <a:effectLst/>
                    <a:latin typeface="Cambria Math" charset="0"/>
                    <a:ea typeface="Arial" charset="0"/>
                    <a:cs typeface="Arial" charset="0"/>
                  </a:rPr>
                  <a:t>𝑃=𝑚=𝑓(𝑦, 𝑖1,𝑖2,…𝑖𝑛)</a:t>
                </a:r>
                <a:endParaRPr lang="es-CO" sz="1000" dirty="0">
                  <a:effectLst/>
                  <a:latin typeface="Arial" charset="0"/>
                  <a:ea typeface="Arial" charset="0"/>
                  <a:cs typeface="Arial" charset="0"/>
                </a:endParaRPr>
              </a:p>
              <a:p>
                <a:endParaRPr lang="es-ES" dirty="0" smtClean="0"/>
              </a:p>
              <a:p>
                <a:pPr>
                  <a:lnSpc>
                    <a:spcPct val="115000"/>
                  </a:lnSpc>
                  <a:spcAft>
                    <a:spcPts val="0"/>
                  </a:spcAft>
                </a:pPr>
                <a:r>
                  <a:rPr lang="es-ES_tradnl" sz="1200" dirty="0" smtClean="0">
                    <a:effectLst/>
                    <a:latin typeface="Arial" charset="0"/>
                    <a:ea typeface="Arial" charset="0"/>
                    <a:cs typeface="Arial" charset="0"/>
                  </a:rPr>
                  <a:t>Donde:</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M </a:t>
                </a:r>
                <a:r>
                  <a:rPr lang="es-ES_tradnl" sz="1200" dirty="0" smtClean="0">
                    <a:effectLst/>
                    <a:latin typeface="Arial" charset="0"/>
                    <a:ea typeface="Arial" charset="0"/>
                    <a:cs typeface="Arial" charset="0"/>
                  </a:rPr>
                  <a:t>= Medios de pago (oferta monetaria).</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P </a:t>
                </a:r>
                <a:r>
                  <a:rPr lang="es-ES_tradnl" sz="1200" dirty="0" smtClean="0">
                    <a:effectLst/>
                    <a:latin typeface="Arial" charset="0"/>
                    <a:ea typeface="Arial" charset="0"/>
                    <a:cs typeface="Arial" charset="0"/>
                  </a:rPr>
                  <a:t>= Nivel de precios en la economía.</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m</a:t>
                </a:r>
                <a:r>
                  <a:rPr lang="es-ES_tradnl" sz="1200" dirty="0" smtClean="0">
                    <a:effectLst/>
                    <a:latin typeface="Arial" charset="0"/>
                    <a:ea typeface="Arial" charset="0"/>
                    <a:cs typeface="Arial" charset="0"/>
                  </a:rPr>
                  <a:t> = Demanda de saldos reales.</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y </a:t>
                </a:r>
                <a:r>
                  <a:rPr lang="es-ES_tradnl" sz="1200" dirty="0" smtClean="0">
                    <a:effectLst/>
                    <a:latin typeface="Arial" charset="0"/>
                    <a:ea typeface="Arial" charset="0"/>
                    <a:cs typeface="Arial" charset="0"/>
                  </a:rPr>
                  <a:t>= Ingreso real.</a:t>
                </a:r>
                <a:endParaRPr lang="es-CO" sz="1200" dirty="0" smtClean="0">
                  <a:effectLst/>
                  <a:latin typeface="Arial" charset="0"/>
                  <a:ea typeface="Arial" charset="0"/>
                  <a:cs typeface="Arial" charset="0"/>
                </a:endParaRPr>
              </a:p>
              <a:p>
                <a:pPr>
                  <a:lnSpc>
                    <a:spcPct val="115000"/>
                  </a:lnSpc>
                  <a:spcAft>
                    <a:spcPts val="0"/>
                  </a:spcAft>
                </a:pPr>
                <a:r>
                  <a:rPr lang="es-ES_tradnl" sz="1200" b="1" i="1" dirty="0" smtClean="0">
                    <a:effectLst/>
                    <a:latin typeface="Arial" charset="0"/>
                    <a:ea typeface="Arial" charset="0"/>
                    <a:cs typeface="Arial" charset="0"/>
                  </a:rPr>
                  <a:t>i </a:t>
                </a:r>
                <a:r>
                  <a:rPr lang="es-ES_tradnl" sz="1200" dirty="0" smtClean="0">
                    <a:effectLst/>
                    <a:latin typeface="Arial" charset="0"/>
                    <a:ea typeface="Arial" charset="0"/>
                    <a:cs typeface="Arial" charset="0"/>
                  </a:rPr>
                  <a:t>= Rendimiento de activos financieros.</a:t>
                </a:r>
                <a:endParaRPr lang="es-CO" sz="1800" dirty="0" smtClean="0">
                  <a:effectLst/>
                  <a:latin typeface="Arial" charset="0"/>
                  <a:ea typeface="Arial" charset="0"/>
                  <a:cs typeface="Arial" charset="0"/>
                </a:endParaRPr>
              </a:p>
            </p:txBody>
          </p:sp>
        </mc:Fallback>
      </mc:AlternateContent>
      <p:sp>
        <p:nvSpPr>
          <p:cNvPr id="4" name="Marcador de número de diapositiva 3"/>
          <p:cNvSpPr>
            <a:spLocks noGrp="1"/>
          </p:cNvSpPr>
          <p:nvPr>
            <p:ph type="sldNum" sz="quarter" idx="10"/>
          </p:nvPr>
        </p:nvSpPr>
        <p:spPr/>
        <p:txBody>
          <a:bodyPr/>
          <a:lstStyle/>
          <a:p>
            <a:fld id="{5AB1D0A1-F5CB-754D-AD00-B0D0A978D6A4}" type="slidenum">
              <a:rPr lang="es-ES" smtClean="0"/>
              <a:t>4</a:t>
            </a:fld>
            <a:endParaRPr lang="es-ES"/>
          </a:p>
        </p:txBody>
      </p:sp>
    </p:spTree>
    <p:extLst>
      <p:ext uri="{BB962C8B-B14F-4D97-AF65-F5344CB8AC3E}">
        <p14:creationId xmlns:p14="http://schemas.microsoft.com/office/powerpoint/2010/main" val="33646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smtClean="0"/>
              <a:t>Clic para editar título</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1B25525-2063-B346-8FB7-6950E6B5739B}" type="datetimeFigureOut">
              <a:rPr lang="es-ES" smtClean="0"/>
              <a:t>7/9/16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84693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1B25525-2063-B346-8FB7-6950E6B5739B}" type="datetimeFigureOut">
              <a:rPr lang="es-ES" smtClean="0"/>
              <a:t>7/9/16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196751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1B25525-2063-B346-8FB7-6950E6B5739B}" type="datetimeFigureOut">
              <a:rPr lang="es-ES" smtClean="0"/>
              <a:t>7/9/16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136518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1B25525-2063-B346-8FB7-6950E6B5739B}" type="datetimeFigureOut">
              <a:rPr lang="es-ES" smtClean="0"/>
              <a:t>7/9/16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164976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smtClean="0"/>
              <a:t>Clic para editar título</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C1B25525-2063-B346-8FB7-6950E6B5739B}" type="datetimeFigureOut">
              <a:rPr lang="es-ES" smtClean="0"/>
              <a:t>7/9/16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59651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C1B25525-2063-B346-8FB7-6950E6B5739B}" type="datetimeFigureOut">
              <a:rPr lang="es-ES" smtClean="0"/>
              <a:t>7/9/16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1189641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smtClean="0"/>
              <a:t>Clic para editar título</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C1B25525-2063-B346-8FB7-6950E6B5739B}" type="datetimeFigureOut">
              <a:rPr lang="es-ES" smtClean="0"/>
              <a:t>7/9/16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1025202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C1B25525-2063-B346-8FB7-6950E6B5739B}" type="datetimeFigureOut">
              <a:rPr lang="es-ES" smtClean="0"/>
              <a:t>7/9/16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1350490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1B25525-2063-B346-8FB7-6950E6B5739B}" type="datetimeFigureOut">
              <a:rPr lang="es-ES" smtClean="0"/>
              <a:t>7/9/16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783368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1B25525-2063-B346-8FB7-6950E6B5739B}" type="datetimeFigureOut">
              <a:rPr lang="es-ES" smtClean="0"/>
              <a:t>7/9/16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1102520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1B25525-2063-B346-8FB7-6950E6B5739B}" type="datetimeFigureOut">
              <a:rPr lang="es-ES" smtClean="0"/>
              <a:t>7/9/16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1902B32-B097-834F-9483-84E40FA841B0}" type="slidenum">
              <a:rPr lang="es-ES" smtClean="0"/>
              <a:t>‹Nr.›</a:t>
            </a:fld>
            <a:endParaRPr lang="es-ES"/>
          </a:p>
        </p:txBody>
      </p:sp>
    </p:spTree>
    <p:extLst>
      <p:ext uri="{BB962C8B-B14F-4D97-AF65-F5344CB8AC3E}">
        <p14:creationId xmlns:p14="http://schemas.microsoft.com/office/powerpoint/2010/main" val="20448977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25525-2063-B346-8FB7-6950E6B5739B}" type="datetimeFigureOut">
              <a:rPr lang="es-ES" smtClean="0"/>
              <a:t>7/9/16</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02B32-B097-834F-9483-84E40FA841B0}" type="slidenum">
              <a:rPr lang="es-ES" smtClean="0"/>
              <a:t>‹Nr.›</a:t>
            </a:fld>
            <a:endParaRPr lang="es-ES"/>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Agrupar 34"/>
          <p:cNvGrpSpPr/>
          <p:nvPr/>
        </p:nvGrpSpPr>
        <p:grpSpPr>
          <a:xfrm>
            <a:off x="3372108" y="697876"/>
            <a:ext cx="5135500" cy="5006728"/>
            <a:chOff x="2677627" y="1253461"/>
            <a:chExt cx="5135500" cy="5006728"/>
          </a:xfrm>
        </p:grpSpPr>
        <p:sp>
          <p:nvSpPr>
            <p:cNvPr id="34" name="Rectángulo 33"/>
            <p:cNvSpPr/>
            <p:nvPr/>
          </p:nvSpPr>
          <p:spPr>
            <a:xfrm>
              <a:off x="2677627" y="5246726"/>
              <a:ext cx="5135500" cy="92258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Rectángulo 30"/>
            <p:cNvSpPr/>
            <p:nvPr/>
          </p:nvSpPr>
          <p:spPr>
            <a:xfrm>
              <a:off x="2677627" y="1253461"/>
              <a:ext cx="2567750" cy="399326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Rectángulo 29"/>
            <p:cNvSpPr/>
            <p:nvPr/>
          </p:nvSpPr>
          <p:spPr>
            <a:xfrm>
              <a:off x="5245377" y="1253461"/>
              <a:ext cx="2567750" cy="399326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CuadroTexto 9"/>
            <p:cNvSpPr txBox="1"/>
            <p:nvPr/>
          </p:nvSpPr>
          <p:spPr>
            <a:xfrm>
              <a:off x="2849383" y="1655108"/>
              <a:ext cx="2309799" cy="369332"/>
            </a:xfrm>
            <a:prstGeom prst="rect">
              <a:avLst/>
            </a:prstGeom>
            <a:noFill/>
          </p:spPr>
          <p:txBody>
            <a:bodyPr wrap="none" rtlCol="0">
              <a:spAutoFit/>
            </a:bodyPr>
            <a:lstStyle/>
            <a:p>
              <a:r>
                <a:rPr lang="es-ES" dirty="0" smtClean="0"/>
                <a:t>Demanda especulativa</a:t>
              </a:r>
              <a:endParaRPr lang="es-ES" dirty="0"/>
            </a:p>
          </p:txBody>
        </p:sp>
        <p:sp>
          <p:nvSpPr>
            <p:cNvPr id="23" name="CuadroTexto 22"/>
            <p:cNvSpPr txBox="1"/>
            <p:nvPr/>
          </p:nvSpPr>
          <p:spPr>
            <a:xfrm>
              <a:off x="5336362" y="1650687"/>
              <a:ext cx="2385781" cy="369332"/>
            </a:xfrm>
            <a:prstGeom prst="rect">
              <a:avLst/>
            </a:prstGeom>
            <a:noFill/>
          </p:spPr>
          <p:txBody>
            <a:bodyPr wrap="none" rtlCol="0">
              <a:spAutoFit/>
            </a:bodyPr>
            <a:lstStyle/>
            <a:p>
              <a:r>
                <a:rPr lang="es-ES" dirty="0" smtClean="0"/>
                <a:t>Demanda transaccional</a:t>
              </a:r>
              <a:endParaRPr lang="es-ES" dirty="0"/>
            </a:p>
          </p:txBody>
        </p:sp>
        <p:pic>
          <p:nvPicPr>
            <p:cNvPr id="12" name="Imagen 11"/>
            <p:cNvPicPr>
              <a:picLocks noChangeAspect="1"/>
            </p:cNvPicPr>
            <p:nvPr/>
          </p:nvPicPr>
          <p:blipFill rotWithShape="1">
            <a:blip r:embed="rId3">
              <a:extLst>
                <a:ext uri="{28A0092B-C50C-407E-A947-70E740481C1C}">
                  <a14:useLocalDpi xmlns:a14="http://schemas.microsoft.com/office/drawing/2010/main" val="0"/>
                </a:ext>
              </a:extLst>
            </a:blip>
            <a:srcRect l="4493" t="6390" r="53657" b="5569"/>
            <a:stretch/>
          </p:blipFill>
          <p:spPr>
            <a:xfrm>
              <a:off x="2933511" y="2755049"/>
              <a:ext cx="914400" cy="1962912"/>
            </a:xfrm>
            <a:prstGeom prst="rect">
              <a:avLst/>
            </a:prstGeom>
          </p:spPr>
        </p:pic>
        <p:pic>
          <p:nvPicPr>
            <p:cNvPr id="13" name="Imagen 12"/>
            <p:cNvPicPr>
              <a:picLocks noChangeAspect="1"/>
            </p:cNvPicPr>
            <p:nvPr/>
          </p:nvPicPr>
          <p:blipFill rotWithShape="1">
            <a:blip r:embed="rId4">
              <a:extLst>
                <a:ext uri="{28A0092B-C50C-407E-A947-70E740481C1C}">
                  <a14:useLocalDpi xmlns:a14="http://schemas.microsoft.com/office/drawing/2010/main" val="0"/>
                </a:ext>
              </a:extLst>
            </a:blip>
            <a:srcRect l="6860" t="4394" r="36086" b="55242"/>
            <a:stretch/>
          </p:blipFill>
          <p:spPr>
            <a:xfrm>
              <a:off x="3962486" y="2544112"/>
              <a:ext cx="1196696" cy="844952"/>
            </a:xfrm>
            <a:prstGeom prst="rect">
              <a:avLst/>
            </a:prstGeom>
          </p:spPr>
        </p:pic>
        <p:pic>
          <p:nvPicPr>
            <p:cNvPr id="25" name="Imagen 24"/>
            <p:cNvPicPr>
              <a:picLocks noChangeAspect="1"/>
            </p:cNvPicPr>
            <p:nvPr/>
          </p:nvPicPr>
          <p:blipFill rotWithShape="1">
            <a:blip r:embed="rId5">
              <a:extLst>
                <a:ext uri="{28A0092B-C50C-407E-A947-70E740481C1C}">
                  <a14:useLocalDpi xmlns:a14="http://schemas.microsoft.com/office/drawing/2010/main" val="0"/>
                </a:ext>
              </a:extLst>
            </a:blip>
            <a:srcRect l="50347" t="49414"/>
            <a:stretch/>
          </p:blipFill>
          <p:spPr>
            <a:xfrm>
              <a:off x="3962486" y="3736505"/>
              <a:ext cx="1196696" cy="884416"/>
            </a:xfrm>
            <a:prstGeom prst="rect">
              <a:avLst/>
            </a:prstGeom>
          </p:spPr>
        </p:pic>
        <p:grpSp>
          <p:nvGrpSpPr>
            <p:cNvPr id="28" name="Agrupar 27"/>
            <p:cNvGrpSpPr/>
            <p:nvPr/>
          </p:nvGrpSpPr>
          <p:grpSpPr>
            <a:xfrm>
              <a:off x="2816969" y="1940555"/>
              <a:ext cx="1202512" cy="986850"/>
              <a:chOff x="6607617" y="3171044"/>
              <a:chExt cx="1202512" cy="986850"/>
            </a:xfrm>
          </p:grpSpPr>
          <p:sp>
            <p:nvSpPr>
              <p:cNvPr id="24" name="CuadroTexto 23"/>
              <p:cNvSpPr txBox="1"/>
              <p:nvPr/>
            </p:nvSpPr>
            <p:spPr>
              <a:xfrm>
                <a:off x="6607617" y="3171045"/>
                <a:ext cx="505267" cy="923330"/>
              </a:xfrm>
              <a:prstGeom prst="rect">
                <a:avLst/>
              </a:prstGeom>
              <a:noFill/>
            </p:spPr>
            <p:txBody>
              <a:bodyPr wrap="none" rtlCol="0">
                <a:spAutoFit/>
              </a:bodyPr>
              <a:lstStyle/>
              <a:p>
                <a:r>
                  <a:rPr lang="es-ES" sz="5400" b="1" dirty="0" smtClean="0">
                    <a:solidFill>
                      <a:srgbClr val="FF0000"/>
                    </a:solidFill>
                  </a:rPr>
                  <a:t>?</a:t>
                </a:r>
                <a:endParaRPr lang="es-ES" sz="5400" b="1" dirty="0">
                  <a:solidFill>
                    <a:srgbClr val="FF0000"/>
                  </a:solidFill>
                </a:endParaRPr>
              </a:p>
            </p:txBody>
          </p:sp>
          <p:sp>
            <p:nvSpPr>
              <p:cNvPr id="26" name="CuadroTexto 25"/>
              <p:cNvSpPr txBox="1"/>
              <p:nvPr/>
            </p:nvSpPr>
            <p:spPr>
              <a:xfrm rot="767875">
                <a:off x="6956239" y="3171044"/>
                <a:ext cx="505267" cy="923330"/>
              </a:xfrm>
              <a:prstGeom prst="rect">
                <a:avLst/>
              </a:prstGeom>
              <a:noFill/>
            </p:spPr>
            <p:txBody>
              <a:bodyPr wrap="none" rtlCol="0">
                <a:spAutoFit/>
              </a:bodyPr>
              <a:lstStyle/>
              <a:p>
                <a:r>
                  <a:rPr lang="es-ES" sz="5400" b="1" dirty="0" smtClean="0">
                    <a:solidFill>
                      <a:srgbClr val="FF0000"/>
                    </a:solidFill>
                  </a:rPr>
                  <a:t>?</a:t>
                </a:r>
                <a:endParaRPr lang="es-ES" sz="5400" b="1" dirty="0">
                  <a:solidFill>
                    <a:srgbClr val="FF0000"/>
                  </a:solidFill>
                </a:endParaRPr>
              </a:p>
            </p:txBody>
          </p:sp>
          <p:sp>
            <p:nvSpPr>
              <p:cNvPr id="27" name="CuadroTexto 26"/>
              <p:cNvSpPr txBox="1"/>
              <p:nvPr/>
            </p:nvSpPr>
            <p:spPr>
              <a:xfrm rot="1500643">
                <a:off x="7304862" y="3234564"/>
                <a:ext cx="505267" cy="923330"/>
              </a:xfrm>
              <a:prstGeom prst="rect">
                <a:avLst/>
              </a:prstGeom>
              <a:noFill/>
            </p:spPr>
            <p:txBody>
              <a:bodyPr wrap="none" rtlCol="0">
                <a:spAutoFit/>
              </a:bodyPr>
              <a:lstStyle/>
              <a:p>
                <a:r>
                  <a:rPr lang="es-ES" sz="5400" b="1" dirty="0" smtClean="0">
                    <a:solidFill>
                      <a:srgbClr val="FF0000"/>
                    </a:solidFill>
                  </a:rPr>
                  <a:t>?</a:t>
                </a:r>
                <a:endParaRPr lang="es-ES" sz="5400" b="1" dirty="0">
                  <a:solidFill>
                    <a:srgbClr val="FF0000"/>
                  </a:solidFill>
                </a:endParaRPr>
              </a:p>
            </p:txBody>
          </p:sp>
        </p:grpSp>
        <p:pic>
          <p:nvPicPr>
            <p:cNvPr id="29" name="Imagen 28"/>
            <p:cNvPicPr>
              <a:picLocks noChangeAspect="1"/>
            </p:cNvPicPr>
            <p:nvPr/>
          </p:nvPicPr>
          <p:blipFill rotWithShape="1">
            <a:blip r:embed="rId3">
              <a:extLst>
                <a:ext uri="{28A0092B-C50C-407E-A947-70E740481C1C}">
                  <a14:useLocalDpi xmlns:a14="http://schemas.microsoft.com/office/drawing/2010/main" val="0"/>
                </a:ext>
              </a:extLst>
            </a:blip>
            <a:srcRect l="72754" t="4385" r="4555" b="65539"/>
            <a:stretch/>
          </p:blipFill>
          <p:spPr>
            <a:xfrm>
              <a:off x="5810493" y="2428053"/>
              <a:ext cx="1645869" cy="2225973"/>
            </a:xfrm>
            <a:prstGeom prst="rect">
              <a:avLst/>
            </a:prstGeom>
          </p:spPr>
        </p:pic>
        <p:sp>
          <p:nvSpPr>
            <p:cNvPr id="33" name="CuadroTexto 32"/>
            <p:cNvSpPr txBox="1"/>
            <p:nvPr/>
          </p:nvSpPr>
          <p:spPr>
            <a:xfrm>
              <a:off x="2677627" y="5290693"/>
              <a:ext cx="5135500" cy="969496"/>
            </a:xfrm>
            <a:prstGeom prst="rect">
              <a:avLst/>
            </a:prstGeom>
            <a:noFill/>
          </p:spPr>
          <p:txBody>
            <a:bodyPr wrap="square" rtlCol="0">
              <a:spAutoFit/>
            </a:bodyPr>
            <a:lstStyle/>
            <a:p>
              <a:pPr algn="just"/>
              <a:r>
                <a:rPr lang="es-ES_tradnl" sz="1000" dirty="0"/>
                <a:t>Las ideas de Keynes tienden a transformarse en modelos de demanda monetaria con una clara distinción entre demanda especulativa y demanda transaccional. Haciendo un comparativo con Milton Friedman, este desarrolló la idea de una demanda monetaria en el contexto microeconómico tradicional sobre el comportamiento del consumidor y sobre la demanda de factores productivos por parte del </a:t>
              </a:r>
              <a:r>
                <a:rPr lang="es-ES_tradnl" sz="1000" dirty="0" smtClean="0"/>
                <a:t>productor.</a:t>
              </a:r>
              <a:endParaRPr lang="es-ES_tradnl" sz="1000" dirty="0"/>
            </a:p>
            <a:p>
              <a:pPr algn="just"/>
              <a:endParaRPr lang="es-ES" sz="700" dirty="0"/>
            </a:p>
          </p:txBody>
        </p:sp>
      </p:grpSp>
    </p:spTree>
    <p:extLst>
      <p:ext uri="{BB962C8B-B14F-4D97-AF65-F5344CB8AC3E}">
        <p14:creationId xmlns:p14="http://schemas.microsoft.com/office/powerpoint/2010/main" val="1681692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rotWithShape="1">
          <a:blip r:embed="rId3">
            <a:extLst>
              <a:ext uri="{28A0092B-C50C-407E-A947-70E740481C1C}">
                <a14:useLocalDpi xmlns:a14="http://schemas.microsoft.com/office/drawing/2010/main" val="0"/>
              </a:ext>
            </a:extLst>
          </a:blip>
          <a:srcRect l="46674" t="24105" r="40400" b="54923"/>
          <a:stretch/>
        </p:blipFill>
        <p:spPr>
          <a:xfrm rot="16200000">
            <a:off x="4039710" y="219774"/>
            <a:ext cx="4189753" cy="6111430"/>
          </a:xfrm>
          <a:prstGeom prst="rect">
            <a:avLst/>
          </a:prstGeom>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1676" y="1736564"/>
            <a:ext cx="3534985" cy="2312890"/>
          </a:xfrm>
          <a:prstGeom prst="rect">
            <a:avLst/>
          </a:prstGeom>
        </p:spPr>
      </p:pic>
      <p:pic>
        <p:nvPicPr>
          <p:cNvPr id="7" name="Imagen 6"/>
          <p:cNvPicPr>
            <a:picLocks noChangeAspect="1"/>
          </p:cNvPicPr>
          <p:nvPr/>
        </p:nvPicPr>
        <p:blipFill rotWithShape="1">
          <a:blip r:embed="rId5">
            <a:extLst>
              <a:ext uri="{28A0092B-C50C-407E-A947-70E740481C1C}">
                <a14:useLocalDpi xmlns:a14="http://schemas.microsoft.com/office/drawing/2010/main" val="0"/>
              </a:ext>
            </a:extLst>
          </a:blip>
          <a:srcRect l="14756" t="19446" r="18707" b="15292"/>
          <a:stretch/>
        </p:blipFill>
        <p:spPr>
          <a:xfrm>
            <a:off x="3078871" y="1406916"/>
            <a:ext cx="2372805" cy="2327319"/>
          </a:xfrm>
          <a:prstGeom prst="rect">
            <a:avLst/>
          </a:prstGeom>
        </p:spPr>
      </p:pic>
      <p:sp>
        <p:nvSpPr>
          <p:cNvPr id="8" name="CuadroTexto 7"/>
          <p:cNvSpPr txBox="1"/>
          <p:nvPr/>
        </p:nvSpPr>
        <p:spPr>
          <a:xfrm>
            <a:off x="3831220" y="1648179"/>
            <a:ext cx="1076446" cy="461665"/>
          </a:xfrm>
          <a:prstGeom prst="rect">
            <a:avLst/>
          </a:prstGeom>
          <a:noFill/>
        </p:spPr>
        <p:txBody>
          <a:bodyPr wrap="square" rtlCol="0">
            <a:spAutoFit/>
          </a:bodyPr>
          <a:lstStyle/>
          <a:p>
            <a:pPr algn="ctr"/>
            <a:r>
              <a:rPr lang="es-ES" sz="2400" smtClean="0">
                <a:latin typeface="Big Caslon Medium" charset="0"/>
                <a:ea typeface="Big Caslon Medium" charset="0"/>
                <a:cs typeface="Big Caslon Medium" charset="0"/>
              </a:rPr>
              <a:t>Banco</a:t>
            </a:r>
            <a:endParaRPr lang="es-ES" sz="2400" dirty="0">
              <a:latin typeface="Big Caslon Medium" charset="0"/>
              <a:ea typeface="Big Caslon Medium" charset="0"/>
              <a:cs typeface="Big Caslon Medium" charset="0"/>
            </a:endParaRPr>
          </a:p>
        </p:txBody>
      </p:sp>
      <p:sp>
        <p:nvSpPr>
          <p:cNvPr id="9" name="CuadroTexto 8"/>
          <p:cNvSpPr txBox="1"/>
          <p:nvPr/>
        </p:nvSpPr>
        <p:spPr>
          <a:xfrm>
            <a:off x="3250136" y="3960539"/>
            <a:ext cx="5768899" cy="1277273"/>
          </a:xfrm>
          <a:prstGeom prst="rect">
            <a:avLst/>
          </a:prstGeom>
          <a:noFill/>
        </p:spPr>
        <p:txBody>
          <a:bodyPr wrap="square" rtlCol="0">
            <a:spAutoFit/>
          </a:bodyPr>
          <a:lstStyle/>
          <a:p>
            <a:pPr algn="just"/>
            <a:r>
              <a:rPr lang="es-ES_tradnl" sz="1100" dirty="0"/>
              <a:t>Algunos consumidores conservan dinero porque les produce una utilidad, es decir que les resulta más conveniente tenerlo disponible que contar con activos financieros, como bonos, que deben vender cada vez que requieren efectivo. A este fenómeno se le denomina demanda de saldos reales y difiere de la situación cotidiana de los consumidores quienes demandan bienes de consumo como ropa, alimentos, etc. La demanda de saldos reales depende del nivel de ingreso real y de los rendimientos de los activos financieros, interpretándolos como bienes de consumo duraderos</a:t>
            </a:r>
            <a:r>
              <a:rPr lang="es-ES_tradnl" sz="1100" dirty="0" smtClean="0"/>
              <a:t>.</a:t>
            </a:r>
            <a:endParaRPr lang="es-ES" sz="1100" dirty="0"/>
          </a:p>
        </p:txBody>
      </p:sp>
    </p:spTree>
    <p:extLst>
      <p:ext uri="{BB962C8B-B14F-4D97-AF65-F5344CB8AC3E}">
        <p14:creationId xmlns:p14="http://schemas.microsoft.com/office/powerpoint/2010/main" val="42423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Agrupar 7"/>
          <p:cNvGrpSpPr/>
          <p:nvPr/>
        </p:nvGrpSpPr>
        <p:grpSpPr>
          <a:xfrm>
            <a:off x="3692326" y="773204"/>
            <a:ext cx="4574056" cy="4736345"/>
            <a:chOff x="2650604" y="807928"/>
            <a:chExt cx="4574056" cy="4736345"/>
          </a:xfrm>
        </p:grpSpPr>
        <p:pic>
          <p:nvPicPr>
            <p:cNvPr id="4" name="Imagen 3"/>
            <p:cNvPicPr>
              <a:picLocks noChangeAspect="1"/>
            </p:cNvPicPr>
            <p:nvPr/>
          </p:nvPicPr>
          <p:blipFill rotWithShape="1">
            <a:blip r:embed="rId3">
              <a:extLst>
                <a:ext uri="{28A0092B-C50C-407E-A947-70E740481C1C}">
                  <a14:useLocalDpi xmlns:a14="http://schemas.microsoft.com/office/drawing/2010/main" val="0"/>
                </a:ext>
              </a:extLst>
            </a:blip>
            <a:srcRect t="60263" r="67073" b="1"/>
            <a:stretch/>
          </p:blipFill>
          <p:spPr>
            <a:xfrm>
              <a:off x="2650604" y="807928"/>
              <a:ext cx="2502188" cy="3377686"/>
            </a:xfrm>
            <a:prstGeom prst="rect">
              <a:avLst/>
            </a:prstGeom>
          </p:spPr>
        </p:pic>
        <p:pic>
          <p:nvPicPr>
            <p:cNvPr id="5" name="Imagen 4"/>
            <p:cNvPicPr>
              <a:picLocks noChangeAspect="1"/>
            </p:cNvPicPr>
            <p:nvPr/>
          </p:nvPicPr>
          <p:blipFill rotWithShape="1">
            <a:blip r:embed="rId3">
              <a:extLst>
                <a:ext uri="{28A0092B-C50C-407E-A947-70E740481C1C}">
                  <a14:useLocalDpi xmlns:a14="http://schemas.microsoft.com/office/drawing/2010/main" val="0"/>
                </a:ext>
              </a:extLst>
            </a:blip>
            <a:srcRect t="13600" r="67073" b="38410"/>
            <a:stretch/>
          </p:blipFill>
          <p:spPr>
            <a:xfrm>
              <a:off x="5152792" y="807929"/>
              <a:ext cx="2071868" cy="3242439"/>
            </a:xfrm>
            <a:prstGeom prst="rect">
              <a:avLst/>
            </a:prstGeom>
          </p:spPr>
        </p:pic>
        <p:pic>
          <p:nvPicPr>
            <p:cNvPr id="6" name="Imagen 5"/>
            <p:cNvPicPr>
              <a:picLocks noChangeAspect="1"/>
            </p:cNvPicPr>
            <p:nvPr/>
          </p:nvPicPr>
          <p:blipFill rotWithShape="1">
            <a:blip r:embed="rId3">
              <a:extLst>
                <a:ext uri="{28A0092B-C50C-407E-A947-70E740481C1C}">
                  <a14:useLocalDpi xmlns:a14="http://schemas.microsoft.com/office/drawing/2010/main" val="0"/>
                </a:ext>
              </a:extLst>
            </a:blip>
            <a:srcRect l="21433" t="62076" r="67072" b="27210"/>
            <a:stretch/>
          </p:blipFill>
          <p:spPr>
            <a:xfrm>
              <a:off x="2650604" y="4050368"/>
              <a:ext cx="4574056" cy="1493905"/>
            </a:xfrm>
            <a:prstGeom prst="rect">
              <a:avLst/>
            </a:prstGeom>
          </p:spPr>
        </p:pic>
        <p:sp>
          <p:nvSpPr>
            <p:cNvPr id="7" name="CuadroTexto 6"/>
            <p:cNvSpPr txBox="1"/>
            <p:nvPr/>
          </p:nvSpPr>
          <p:spPr>
            <a:xfrm>
              <a:off x="2750017" y="4364101"/>
              <a:ext cx="4375230" cy="1061829"/>
            </a:xfrm>
            <a:prstGeom prst="rect">
              <a:avLst/>
            </a:prstGeom>
            <a:noFill/>
          </p:spPr>
          <p:txBody>
            <a:bodyPr wrap="square" rtlCol="0">
              <a:spAutoFit/>
            </a:bodyPr>
            <a:lstStyle/>
            <a:p>
              <a:pPr algn="just"/>
              <a:r>
                <a:rPr lang="es-ES_tradnl" sz="1050" dirty="0">
                  <a:solidFill>
                    <a:schemeClr val="bg1"/>
                  </a:solidFill>
                </a:rPr>
                <a:t>Por otro lado, los productores mantienen dinero como un activo productivo que nivela sus presupuestos de ingresos y gastos. Su demanda de saldos reales depende del producto real, equivalente al ingreso real, y de los rendimientos relativos de otros modos de mantener riqueza. De igual forma, su demanda de servicios reales de capital está determinada por el producto real y el precio </a:t>
              </a:r>
              <a:r>
                <a:rPr lang="es-ES_tradnl" sz="1050" dirty="0" smtClean="0">
                  <a:solidFill>
                    <a:schemeClr val="bg1"/>
                  </a:solidFill>
                </a:rPr>
                <a:t>relativo.</a:t>
              </a:r>
              <a:r>
                <a:rPr lang="es-CO" sz="1050" dirty="0" smtClean="0">
                  <a:solidFill>
                    <a:schemeClr val="bg1"/>
                  </a:solidFill>
                </a:rPr>
                <a:t> </a:t>
              </a:r>
              <a:endParaRPr lang="es-ES" sz="1050" dirty="0">
                <a:solidFill>
                  <a:schemeClr val="bg1"/>
                </a:solidFill>
              </a:endParaRPr>
            </a:p>
          </p:txBody>
        </p:sp>
      </p:grpSp>
    </p:spTree>
    <p:extLst>
      <p:ext uri="{BB962C8B-B14F-4D97-AF65-F5344CB8AC3E}">
        <p14:creationId xmlns:p14="http://schemas.microsoft.com/office/powerpoint/2010/main" val="1189641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025570" y="879676"/>
            <a:ext cx="7963382" cy="40858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mc:AlternateContent xmlns:mc="http://schemas.openxmlformats.org/markup-compatibility/2006">
        <mc:Choice xmlns:a14="http://schemas.microsoft.com/office/drawing/2010/main" Requires="a14">
          <p:sp>
            <p:nvSpPr>
              <p:cNvPr id="4" name="Rectángulo 3"/>
              <p:cNvSpPr/>
              <p:nvPr/>
            </p:nvSpPr>
            <p:spPr>
              <a:xfrm>
                <a:off x="2974694" y="1221121"/>
                <a:ext cx="6585993" cy="3404650"/>
              </a:xfrm>
              <a:prstGeom prst="rect">
                <a:avLst/>
              </a:prstGeom>
            </p:spPr>
            <p:txBody>
              <a:bodyPr wrap="square">
                <a:spAutoFit/>
              </a:bodyPr>
              <a:lstStyle/>
              <a:p>
                <a:pPr>
                  <a:lnSpc>
                    <a:spcPct val="115000"/>
                  </a:lnSpc>
                  <a:spcAft>
                    <a:spcPts val="0"/>
                  </a:spcAft>
                </a:pPr>
                <a14:m>
                  <m:oMathPara xmlns:m="http://schemas.openxmlformats.org/officeDocument/2006/math">
                    <m:oMathParaPr>
                      <m:jc m:val="centerGroup"/>
                    </m:oMathParaPr>
                    <m:oMath xmlns:m="http://schemas.openxmlformats.org/officeDocument/2006/math">
                      <m:f>
                        <m:fPr>
                          <m:ctrlPr>
                            <a:rPr lang="es-CO" sz="3600" i="1" smtClean="0">
                              <a:latin typeface="Cambria Math" charset="0"/>
                              <a:ea typeface="Arial" charset="0"/>
                              <a:cs typeface="Arial" charset="0"/>
                            </a:rPr>
                          </m:ctrlPr>
                        </m:fPr>
                        <m:num>
                          <m:r>
                            <a:rPr lang="es-ES_tradnl" sz="3600" i="1">
                              <a:effectLst/>
                              <a:latin typeface="Cambria Math" charset="0"/>
                              <a:ea typeface="Arial" charset="0"/>
                              <a:cs typeface="Arial" charset="0"/>
                            </a:rPr>
                            <m:t>𝑀</m:t>
                          </m:r>
                        </m:num>
                        <m:den>
                          <m:r>
                            <a:rPr lang="es-ES_tradnl" sz="3600" i="1">
                              <a:effectLst/>
                              <a:latin typeface="Cambria Math" charset="0"/>
                              <a:ea typeface="Arial" charset="0"/>
                              <a:cs typeface="Arial" charset="0"/>
                            </a:rPr>
                            <m:t>𝑃</m:t>
                          </m:r>
                        </m:den>
                      </m:f>
                      <m:r>
                        <a:rPr lang="es-ES_tradnl" sz="3600" i="1">
                          <a:effectLst/>
                          <a:latin typeface="Cambria Math" charset="0"/>
                          <a:ea typeface="Arial" charset="0"/>
                          <a:cs typeface="Arial" charset="0"/>
                        </a:rPr>
                        <m:t>=</m:t>
                      </m:r>
                      <m:r>
                        <a:rPr lang="es-ES_tradnl" sz="3600" i="1">
                          <a:effectLst/>
                          <a:latin typeface="Cambria Math" charset="0"/>
                          <a:ea typeface="Arial" charset="0"/>
                          <a:cs typeface="Arial" charset="0"/>
                        </a:rPr>
                        <m:t>𝑚</m:t>
                      </m:r>
                      <m:r>
                        <a:rPr lang="es-ES_tradnl" sz="3600" i="1">
                          <a:effectLst/>
                          <a:latin typeface="Cambria Math" charset="0"/>
                          <a:ea typeface="Arial" charset="0"/>
                          <a:cs typeface="Arial" charset="0"/>
                        </a:rPr>
                        <m:t>=</m:t>
                      </m:r>
                      <m:r>
                        <a:rPr lang="es-ES_tradnl" sz="3600" i="1">
                          <a:effectLst/>
                          <a:latin typeface="Cambria Math" charset="0"/>
                          <a:ea typeface="Arial" charset="0"/>
                          <a:cs typeface="Arial" charset="0"/>
                        </a:rPr>
                        <m:t>𝑓</m:t>
                      </m:r>
                      <m:r>
                        <a:rPr lang="es-ES_tradnl" sz="3600" i="1">
                          <a:effectLst/>
                          <a:latin typeface="Cambria Math" charset="0"/>
                          <a:ea typeface="Arial" charset="0"/>
                          <a:cs typeface="Arial" charset="0"/>
                        </a:rPr>
                        <m:t>(</m:t>
                      </m:r>
                      <m:r>
                        <a:rPr lang="es-ES_tradnl" sz="3600" i="1">
                          <a:effectLst/>
                          <a:latin typeface="Cambria Math" charset="0"/>
                          <a:ea typeface="Arial" charset="0"/>
                          <a:cs typeface="Arial" charset="0"/>
                        </a:rPr>
                        <m:t>𝑦</m:t>
                      </m:r>
                      <m:r>
                        <a:rPr lang="es-ES_tradnl" sz="3600" i="1">
                          <a:effectLst/>
                          <a:latin typeface="Cambria Math" charset="0"/>
                          <a:ea typeface="Arial" charset="0"/>
                          <a:cs typeface="Arial" charset="0"/>
                        </a:rPr>
                        <m:t>, </m:t>
                      </m:r>
                      <m:r>
                        <a:rPr lang="es-ES_tradnl" sz="3600" i="1">
                          <a:effectLst/>
                          <a:latin typeface="Cambria Math" charset="0"/>
                          <a:ea typeface="Arial" charset="0"/>
                          <a:cs typeface="Arial" charset="0"/>
                        </a:rPr>
                        <m:t>𝑖</m:t>
                      </m:r>
                      <m:r>
                        <a:rPr lang="es-ES_tradnl" sz="3600" i="1">
                          <a:effectLst/>
                          <a:latin typeface="Cambria Math" charset="0"/>
                          <a:ea typeface="Arial" charset="0"/>
                          <a:cs typeface="Arial" charset="0"/>
                        </a:rPr>
                        <m:t>1,</m:t>
                      </m:r>
                      <m:r>
                        <a:rPr lang="es-ES_tradnl" sz="3600" i="1">
                          <a:effectLst/>
                          <a:latin typeface="Cambria Math" charset="0"/>
                          <a:ea typeface="Arial" charset="0"/>
                          <a:cs typeface="Arial" charset="0"/>
                        </a:rPr>
                        <m:t>𝑖</m:t>
                      </m:r>
                      <m:r>
                        <a:rPr lang="es-ES_tradnl" sz="3600" i="1">
                          <a:effectLst/>
                          <a:latin typeface="Cambria Math" charset="0"/>
                          <a:ea typeface="Arial" charset="0"/>
                          <a:cs typeface="Arial" charset="0"/>
                        </a:rPr>
                        <m:t>2,…</m:t>
                      </m:r>
                      <m:r>
                        <a:rPr lang="es-ES_tradnl" sz="3600" i="1">
                          <a:effectLst/>
                          <a:latin typeface="Cambria Math" charset="0"/>
                          <a:ea typeface="Arial" charset="0"/>
                          <a:cs typeface="Arial" charset="0"/>
                        </a:rPr>
                        <m:t>𝑖𝑛</m:t>
                      </m:r>
                      <m:r>
                        <a:rPr lang="es-ES_tradnl" sz="3600" i="1">
                          <a:effectLst/>
                          <a:latin typeface="Cambria Math" charset="0"/>
                          <a:ea typeface="Arial" charset="0"/>
                          <a:cs typeface="Arial" charset="0"/>
                        </a:rPr>
                        <m:t>)</m:t>
                      </m:r>
                    </m:oMath>
                  </m:oMathPara>
                </a14:m>
                <a:endParaRPr lang="es-CO" sz="2400" dirty="0">
                  <a:effectLst/>
                  <a:latin typeface="Arial" charset="0"/>
                  <a:ea typeface="Arial" charset="0"/>
                  <a:cs typeface="Arial" charset="0"/>
                </a:endParaRPr>
              </a:p>
              <a:p>
                <a:pPr>
                  <a:lnSpc>
                    <a:spcPct val="115000"/>
                  </a:lnSpc>
                  <a:spcAft>
                    <a:spcPts val="0"/>
                  </a:spcAft>
                </a:pPr>
                <a:endParaRPr lang="es-ES_tradnl" sz="2400" dirty="0" smtClean="0">
                  <a:effectLst/>
                  <a:latin typeface="Arial" charset="0"/>
                  <a:ea typeface="Arial" charset="0"/>
                  <a:cs typeface="Arial" charset="0"/>
                </a:endParaRPr>
              </a:p>
              <a:p>
                <a:pPr>
                  <a:lnSpc>
                    <a:spcPct val="115000"/>
                  </a:lnSpc>
                  <a:spcAft>
                    <a:spcPts val="0"/>
                  </a:spcAft>
                </a:pPr>
                <a:r>
                  <a:rPr lang="es-ES_tradnl" sz="1600" dirty="0" smtClean="0">
                    <a:effectLst/>
                    <a:latin typeface="Arial" charset="0"/>
                    <a:ea typeface="Arial" charset="0"/>
                    <a:cs typeface="Arial" charset="0"/>
                  </a:rPr>
                  <a:t>Donde</a:t>
                </a:r>
                <a:r>
                  <a:rPr lang="es-ES_tradnl" sz="1600" dirty="0">
                    <a:effectLst/>
                    <a:latin typeface="Arial" charset="0"/>
                    <a:ea typeface="Arial" charset="0"/>
                    <a:cs typeface="Arial" charset="0"/>
                  </a:rPr>
                  <a:t>:</a:t>
                </a:r>
                <a:endParaRPr lang="es-CO" sz="1600" dirty="0">
                  <a:effectLst/>
                  <a:latin typeface="Arial" charset="0"/>
                  <a:ea typeface="Arial" charset="0"/>
                  <a:cs typeface="Arial" charset="0"/>
                </a:endParaRPr>
              </a:p>
              <a:p>
                <a:pPr>
                  <a:lnSpc>
                    <a:spcPct val="115000"/>
                  </a:lnSpc>
                  <a:spcAft>
                    <a:spcPts val="0"/>
                  </a:spcAft>
                </a:pPr>
                <a:r>
                  <a:rPr lang="es-ES_tradnl" sz="1600" b="1" i="1" dirty="0">
                    <a:effectLst/>
                    <a:latin typeface="Arial" charset="0"/>
                    <a:ea typeface="Arial" charset="0"/>
                    <a:cs typeface="Arial" charset="0"/>
                  </a:rPr>
                  <a:t>M </a:t>
                </a:r>
                <a:r>
                  <a:rPr lang="es-ES_tradnl" sz="1600" dirty="0">
                    <a:effectLst/>
                    <a:latin typeface="Arial" charset="0"/>
                    <a:ea typeface="Arial" charset="0"/>
                    <a:cs typeface="Arial" charset="0"/>
                  </a:rPr>
                  <a:t>= Medios de pago (oferta monetaria).</a:t>
                </a:r>
                <a:endParaRPr lang="es-CO" sz="1600" dirty="0">
                  <a:effectLst/>
                  <a:latin typeface="Arial" charset="0"/>
                  <a:ea typeface="Arial" charset="0"/>
                  <a:cs typeface="Arial" charset="0"/>
                </a:endParaRPr>
              </a:p>
              <a:p>
                <a:pPr>
                  <a:lnSpc>
                    <a:spcPct val="115000"/>
                  </a:lnSpc>
                  <a:spcAft>
                    <a:spcPts val="0"/>
                  </a:spcAft>
                </a:pPr>
                <a:r>
                  <a:rPr lang="es-ES_tradnl" sz="1600" b="1" i="1" dirty="0">
                    <a:effectLst/>
                    <a:latin typeface="Arial" charset="0"/>
                    <a:ea typeface="Arial" charset="0"/>
                    <a:cs typeface="Arial" charset="0"/>
                  </a:rPr>
                  <a:t>P </a:t>
                </a:r>
                <a:r>
                  <a:rPr lang="es-ES_tradnl" sz="1600" dirty="0">
                    <a:effectLst/>
                    <a:latin typeface="Arial" charset="0"/>
                    <a:ea typeface="Arial" charset="0"/>
                    <a:cs typeface="Arial" charset="0"/>
                  </a:rPr>
                  <a:t>= Nivel de precios en la economía.</a:t>
                </a:r>
                <a:endParaRPr lang="es-CO" sz="1600" dirty="0">
                  <a:effectLst/>
                  <a:latin typeface="Arial" charset="0"/>
                  <a:ea typeface="Arial" charset="0"/>
                  <a:cs typeface="Arial" charset="0"/>
                </a:endParaRPr>
              </a:p>
              <a:p>
                <a:pPr>
                  <a:lnSpc>
                    <a:spcPct val="115000"/>
                  </a:lnSpc>
                  <a:spcAft>
                    <a:spcPts val="0"/>
                  </a:spcAft>
                </a:pPr>
                <a:r>
                  <a:rPr lang="es-ES_tradnl" sz="1600" b="1" i="1" dirty="0">
                    <a:effectLst/>
                    <a:latin typeface="Arial" charset="0"/>
                    <a:ea typeface="Arial" charset="0"/>
                    <a:cs typeface="Arial" charset="0"/>
                  </a:rPr>
                  <a:t>m</a:t>
                </a:r>
                <a:r>
                  <a:rPr lang="es-ES_tradnl" sz="1600" dirty="0">
                    <a:effectLst/>
                    <a:latin typeface="Arial" charset="0"/>
                    <a:ea typeface="Arial" charset="0"/>
                    <a:cs typeface="Arial" charset="0"/>
                  </a:rPr>
                  <a:t> = Demanda de saldos reales.</a:t>
                </a:r>
                <a:endParaRPr lang="es-CO" sz="1600" dirty="0">
                  <a:effectLst/>
                  <a:latin typeface="Arial" charset="0"/>
                  <a:ea typeface="Arial" charset="0"/>
                  <a:cs typeface="Arial" charset="0"/>
                </a:endParaRPr>
              </a:p>
              <a:p>
                <a:pPr>
                  <a:lnSpc>
                    <a:spcPct val="115000"/>
                  </a:lnSpc>
                  <a:spcAft>
                    <a:spcPts val="0"/>
                  </a:spcAft>
                </a:pPr>
                <a:r>
                  <a:rPr lang="es-ES_tradnl" sz="1600" b="1" i="1" dirty="0">
                    <a:effectLst/>
                    <a:latin typeface="Arial" charset="0"/>
                    <a:ea typeface="Arial" charset="0"/>
                    <a:cs typeface="Arial" charset="0"/>
                  </a:rPr>
                  <a:t>y </a:t>
                </a:r>
                <a:r>
                  <a:rPr lang="es-ES_tradnl" sz="1600" dirty="0">
                    <a:effectLst/>
                    <a:latin typeface="Arial" charset="0"/>
                    <a:ea typeface="Arial" charset="0"/>
                    <a:cs typeface="Arial" charset="0"/>
                  </a:rPr>
                  <a:t>= Ingreso real.</a:t>
                </a:r>
                <a:endParaRPr lang="es-CO" sz="1600" dirty="0">
                  <a:effectLst/>
                  <a:latin typeface="Arial" charset="0"/>
                  <a:ea typeface="Arial" charset="0"/>
                  <a:cs typeface="Arial" charset="0"/>
                </a:endParaRPr>
              </a:p>
              <a:p>
                <a:pPr>
                  <a:lnSpc>
                    <a:spcPct val="115000"/>
                  </a:lnSpc>
                  <a:spcAft>
                    <a:spcPts val="0"/>
                  </a:spcAft>
                </a:pPr>
                <a:r>
                  <a:rPr lang="es-ES_tradnl" sz="1600" b="1" i="1" dirty="0">
                    <a:effectLst/>
                    <a:latin typeface="Arial" charset="0"/>
                    <a:ea typeface="Arial" charset="0"/>
                    <a:cs typeface="Arial" charset="0"/>
                  </a:rPr>
                  <a:t>i </a:t>
                </a:r>
                <a:r>
                  <a:rPr lang="es-ES_tradnl" sz="1600" dirty="0">
                    <a:effectLst/>
                    <a:latin typeface="Arial" charset="0"/>
                    <a:ea typeface="Arial" charset="0"/>
                    <a:cs typeface="Arial" charset="0"/>
                  </a:rPr>
                  <a:t>= Rendimiento de activos financieros.</a:t>
                </a:r>
                <a:endParaRPr lang="es-CO" sz="2400" dirty="0">
                  <a:effectLst/>
                  <a:latin typeface="Arial" charset="0"/>
                  <a:ea typeface="Arial" charset="0"/>
                  <a:cs typeface="Arial" charset="0"/>
                </a:endParaRPr>
              </a:p>
            </p:txBody>
          </p:sp>
        </mc:Choice>
        <mc:Fallback>
          <p:sp>
            <p:nvSpPr>
              <p:cNvPr id="4" name="Rectángulo 3"/>
              <p:cNvSpPr>
                <a:spLocks noRot="1" noChangeAspect="1" noMove="1" noResize="1" noEditPoints="1" noAdjustHandles="1" noChangeArrowheads="1" noChangeShapeType="1" noTextEdit="1"/>
              </p:cNvSpPr>
              <p:nvPr/>
            </p:nvSpPr>
            <p:spPr>
              <a:xfrm>
                <a:off x="2974694" y="1221121"/>
                <a:ext cx="6585993" cy="3404650"/>
              </a:xfrm>
              <a:prstGeom prst="rect">
                <a:avLst/>
              </a:prstGeom>
              <a:blipFill rotWithShape="0">
                <a:blip r:embed="rId3"/>
                <a:stretch>
                  <a:fillRect l="-556" b="-716"/>
                </a:stretch>
              </a:blipFill>
            </p:spPr>
            <p:txBody>
              <a:bodyPr/>
              <a:lstStyle/>
              <a:p>
                <a:r>
                  <a:rPr lang="es-ES">
                    <a:noFill/>
                  </a:rPr>
                  <a:t> </a:t>
                </a:r>
              </a:p>
            </p:txBody>
          </p:sp>
        </mc:Fallback>
      </mc:AlternateContent>
      <p:sp>
        <p:nvSpPr>
          <p:cNvPr id="6" name="Rectángulo 5"/>
          <p:cNvSpPr/>
          <p:nvPr/>
        </p:nvSpPr>
        <p:spPr>
          <a:xfrm>
            <a:off x="2025570" y="4965539"/>
            <a:ext cx="7963382" cy="110152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Rectángulo 1"/>
          <p:cNvSpPr/>
          <p:nvPr/>
        </p:nvSpPr>
        <p:spPr>
          <a:xfrm>
            <a:off x="3751616" y="5310860"/>
            <a:ext cx="5032147" cy="410882"/>
          </a:xfrm>
          <a:prstGeom prst="rect">
            <a:avLst/>
          </a:prstGeom>
        </p:spPr>
        <p:txBody>
          <a:bodyPr wrap="none">
            <a:spAutoFit/>
          </a:bodyPr>
          <a:lstStyle/>
          <a:p>
            <a:pPr algn="ctr">
              <a:lnSpc>
                <a:spcPct val="115000"/>
              </a:lnSpc>
              <a:spcAft>
                <a:spcPts val="0"/>
              </a:spcAft>
            </a:pPr>
            <a:r>
              <a:rPr lang="es-ES_tradnl" b="1">
                <a:latin typeface="Arial" charset="0"/>
                <a:ea typeface="Arial" charset="0"/>
                <a:cs typeface="Arial" charset="0"/>
              </a:rPr>
              <a:t>Descripción de la demanda de saldos reales</a:t>
            </a:r>
            <a:endParaRPr lang="es-ES_tradnl" b="1" dirty="0">
              <a:latin typeface="Arial" charset="0"/>
              <a:ea typeface="Arial" charset="0"/>
              <a:cs typeface="Arial" charset="0"/>
            </a:endParaRPr>
          </a:p>
        </p:txBody>
      </p:sp>
    </p:spTree>
    <p:extLst>
      <p:ext uri="{BB962C8B-B14F-4D97-AF65-F5344CB8AC3E}">
        <p14:creationId xmlns:p14="http://schemas.microsoft.com/office/powerpoint/2010/main" val="13504900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498</Words>
  <Application>Microsoft Macintosh PowerPoint</Application>
  <PresentationFormat>Panorámica</PresentationFormat>
  <Paragraphs>53</Paragraphs>
  <Slides>4</Slides>
  <Notes>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Big Caslon Medium</vt:lpstr>
      <vt:lpstr>Calibri</vt:lpstr>
      <vt:lpstr>Calibri Light</vt:lpstr>
      <vt:lpstr>Cambria Math</vt:lpstr>
      <vt:lpstr>Arial</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Usuario de Microsoft Office</cp:lastModifiedBy>
  <cp:revision>34</cp:revision>
  <dcterms:created xsi:type="dcterms:W3CDTF">2016-06-13T15:17:02Z</dcterms:created>
  <dcterms:modified xsi:type="dcterms:W3CDTF">2016-09-07T13:13:45Z</dcterms:modified>
</cp:coreProperties>
</file>