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5339"/>
    <p:restoredTop sz="97448"/>
  </p:normalViewPr>
  <p:slideViewPr>
    <p:cSldViewPr snapToGrid="0" snapToObjects="1" showGuides="1">
      <p:cViewPr varScale="1">
        <p:scale>
          <a:sx n="129" d="100"/>
          <a:sy n="129" d="100"/>
        </p:scale>
        <p:origin x="240" y="1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0432-3CDF-D84C-A048-2EDCFF7A82A5}" type="datetimeFigureOut">
              <a:rPr lang="es-ES" smtClean="0"/>
              <a:t>21/4/18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F260-32E3-AA42-9101-16230EA1F4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6930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0432-3CDF-D84C-A048-2EDCFF7A82A5}" type="datetimeFigureOut">
              <a:rPr lang="es-ES" smtClean="0"/>
              <a:t>21/4/18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F260-32E3-AA42-9101-16230EA1F4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24368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0432-3CDF-D84C-A048-2EDCFF7A82A5}" type="datetimeFigureOut">
              <a:rPr lang="es-ES" smtClean="0"/>
              <a:t>21/4/18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F260-32E3-AA42-9101-16230EA1F4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09002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0432-3CDF-D84C-A048-2EDCFF7A82A5}" type="datetimeFigureOut">
              <a:rPr lang="es-ES" smtClean="0"/>
              <a:t>21/4/18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F260-32E3-AA42-9101-16230EA1F4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4639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0432-3CDF-D84C-A048-2EDCFF7A82A5}" type="datetimeFigureOut">
              <a:rPr lang="es-ES" smtClean="0"/>
              <a:t>21/4/18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F260-32E3-AA42-9101-16230EA1F4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3318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0432-3CDF-D84C-A048-2EDCFF7A82A5}" type="datetimeFigureOut">
              <a:rPr lang="es-ES" smtClean="0"/>
              <a:t>21/4/18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F260-32E3-AA42-9101-16230EA1F4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7322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0432-3CDF-D84C-A048-2EDCFF7A82A5}" type="datetimeFigureOut">
              <a:rPr lang="es-ES" smtClean="0"/>
              <a:t>21/4/18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F260-32E3-AA42-9101-16230EA1F4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39964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0432-3CDF-D84C-A048-2EDCFF7A82A5}" type="datetimeFigureOut">
              <a:rPr lang="es-ES" smtClean="0"/>
              <a:t>21/4/18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F260-32E3-AA42-9101-16230EA1F4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255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0432-3CDF-D84C-A048-2EDCFF7A82A5}" type="datetimeFigureOut">
              <a:rPr lang="es-ES" smtClean="0"/>
              <a:t>21/4/18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F260-32E3-AA42-9101-16230EA1F4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3211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0432-3CDF-D84C-A048-2EDCFF7A82A5}" type="datetimeFigureOut">
              <a:rPr lang="es-ES" smtClean="0"/>
              <a:t>21/4/18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F260-32E3-AA42-9101-16230EA1F4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785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30432-3CDF-D84C-A048-2EDCFF7A82A5}" type="datetimeFigureOut">
              <a:rPr lang="es-ES" smtClean="0"/>
              <a:t>21/4/18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6F260-32E3-AA42-9101-16230EA1F4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211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30432-3CDF-D84C-A048-2EDCFF7A82A5}" type="datetimeFigureOut">
              <a:rPr lang="es-ES" smtClean="0"/>
              <a:t>21/4/18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6F260-32E3-AA42-9101-16230EA1F4FB}" type="slidenum">
              <a:rPr lang="es-ES" smtClean="0"/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4289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717440" y="759857"/>
            <a:ext cx="6091706" cy="11977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" name="Rectángulo 4"/>
          <p:cNvSpPr/>
          <p:nvPr/>
        </p:nvSpPr>
        <p:spPr>
          <a:xfrm>
            <a:off x="2717442" y="2150772"/>
            <a:ext cx="6091705" cy="11977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2717442" y="3515931"/>
            <a:ext cx="6091705" cy="11977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/>
        </p:nvSpPr>
        <p:spPr>
          <a:xfrm>
            <a:off x="5847007" y="4881090"/>
            <a:ext cx="2962139" cy="11977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/>
        </p:nvSpPr>
        <p:spPr>
          <a:xfrm>
            <a:off x="2717442" y="4881090"/>
            <a:ext cx="2962139" cy="119773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CuadroTexto 11"/>
          <p:cNvSpPr txBox="1"/>
          <p:nvPr/>
        </p:nvSpPr>
        <p:spPr>
          <a:xfrm>
            <a:off x="3349812" y="238066"/>
            <a:ext cx="48269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>
                <a:latin typeface="Arial" charset="0"/>
                <a:ea typeface="Arial" charset="0"/>
                <a:cs typeface="Arial" charset="0"/>
              </a:rPr>
              <a:t>Ecuaciones usadas a </a:t>
            </a:r>
            <a:r>
              <a:rPr lang="es-ES" b="1" smtClean="0">
                <a:latin typeface="Arial" charset="0"/>
                <a:ea typeface="Arial" charset="0"/>
                <a:cs typeface="Arial" charset="0"/>
              </a:rPr>
              <a:t>lo largo de la unidad</a:t>
            </a:r>
            <a:endParaRPr lang="es-ES" b="1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122233" y="4930563"/>
            <a:ext cx="24116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smtClean="0">
                <a:latin typeface="Arial" charset="0"/>
                <a:ea typeface="Arial" charset="0"/>
                <a:cs typeface="Arial" charset="0"/>
              </a:rPr>
              <a:t>Transformada bilateral Z</a:t>
            </a:r>
            <a:endParaRPr lang="es-E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2935761" y="4930563"/>
            <a:ext cx="25255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>
                <a:latin typeface="Arial" charset="0"/>
                <a:ea typeface="Arial" charset="0"/>
                <a:cs typeface="Arial" charset="0"/>
              </a:rPr>
              <a:t>Transformada unilateral Z</a:t>
            </a:r>
            <a:endParaRPr lang="es-ES" sz="1600" dirty="0"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ángulo 14"/>
              <p:cNvSpPr/>
              <p:nvPr/>
            </p:nvSpPr>
            <p:spPr>
              <a:xfrm>
                <a:off x="3234721" y="5307754"/>
                <a:ext cx="1927579" cy="7640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sz="1600" i="1" smtClean="0">
                          <a:latin typeface="Cambria Math" charset="0"/>
                        </a:rPr>
                        <m:t>𝑌</m:t>
                      </m:r>
                      <m:d>
                        <m:dPr>
                          <m:ctrlPr>
                            <a:rPr lang="es-ES" sz="1600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s-ES" sz="1600" i="1">
                              <a:latin typeface="Cambria Math" charset="0"/>
                            </a:rPr>
                            <m:t>𝑧</m:t>
                          </m:r>
                        </m:e>
                      </m:d>
                      <m:r>
                        <a:rPr lang="es-ES" sz="1600" i="0">
                          <a:latin typeface="Cambria Math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s-ES" sz="1600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s-ES" sz="1600" i="1">
                              <a:latin typeface="Cambria Math" charset="0"/>
                            </a:rPr>
                            <m:t>𝑘</m:t>
                          </m:r>
                          <m:r>
                            <a:rPr lang="es-ES" sz="1600" i="0">
                              <a:latin typeface="Cambria Math" charset="0"/>
                            </a:rPr>
                            <m:t>=0</m:t>
                          </m:r>
                        </m:sub>
                        <m:sup>
                          <m:r>
                            <a:rPr lang="es-ES" sz="1600" i="0">
                              <a:latin typeface="Cambria Math" charset="0"/>
                            </a:rPr>
                            <m:t>∞</m:t>
                          </m:r>
                        </m:sup>
                        <m:e>
                          <m:r>
                            <a:rPr lang="es-ES" sz="1600" i="1">
                              <a:latin typeface="Cambria Math" charset="0"/>
                            </a:rPr>
                            <m:t>𝑥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s-ES" sz="1600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s-ES" sz="1600" i="1">
                                  <a:latin typeface="Cambria Math" charset="0"/>
                                </a:rPr>
                                <m:t>𝑘</m:t>
                              </m:r>
                            </m:e>
                          </m:d>
                          <m:sSup>
                            <m:sSupPr>
                              <m:ctrlPr>
                                <a:rPr lang="es-ES" sz="1600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s-ES" sz="1600" i="1">
                                  <a:latin typeface="Cambria Math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s-ES" sz="1600" i="0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s-ES" sz="1600" i="1">
                                  <a:latin typeface="Cambria Math" charset="0"/>
                                </a:rPr>
                                <m:t>𝑘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ES" sz="1600" dirty="0"/>
              </a:p>
            </p:txBody>
          </p:sp>
        </mc:Choice>
        <mc:Fallback xmlns="">
          <p:sp>
            <p:nvSpPr>
              <p:cNvPr id="15" name="Rectángulo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721" y="5307754"/>
                <a:ext cx="1927579" cy="76405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ángulo 15"/>
              <p:cNvSpPr/>
              <p:nvPr/>
            </p:nvSpPr>
            <p:spPr>
              <a:xfrm>
                <a:off x="6165706" y="5224013"/>
                <a:ext cx="2324739" cy="847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charset="0"/>
                        </a:rPr>
                        <m:t>𝑌</m:t>
                      </m:r>
                      <m:d>
                        <m:dPr>
                          <m:ctrlPr>
                            <a:rPr lang="es-ES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s-ES" i="1">
                              <a:latin typeface="Cambria Math" charset="0"/>
                            </a:rPr>
                            <m:t>𝑧</m:t>
                          </m:r>
                        </m:e>
                      </m:d>
                      <m:r>
                        <a:rPr lang="es-ES" i="0">
                          <a:latin typeface="Cambria Math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s-ES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s-ES" i="1">
                              <a:latin typeface="Cambria Math" charset="0"/>
                            </a:rPr>
                            <m:t>𝑘</m:t>
                          </m:r>
                          <m:r>
                            <a:rPr lang="es-ES" i="0">
                              <a:latin typeface="Cambria Math" charset="0"/>
                            </a:rPr>
                            <m:t>=−∞</m:t>
                          </m:r>
                        </m:sub>
                        <m:sup>
                          <m:r>
                            <a:rPr lang="es-ES" i="0">
                              <a:latin typeface="Cambria Math" charset="0"/>
                            </a:rPr>
                            <m:t>∞</m:t>
                          </m:r>
                        </m:sup>
                        <m:e>
                          <m:r>
                            <a:rPr lang="es-ES" i="1">
                              <a:latin typeface="Cambria Math" charset="0"/>
                            </a:rPr>
                            <m:t>𝑥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s-ES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s-ES" i="1">
                                  <a:latin typeface="Cambria Math" charset="0"/>
                                </a:rPr>
                                <m:t>𝑘</m:t>
                              </m:r>
                            </m:e>
                          </m:d>
                          <m:sSup>
                            <m:sSupPr>
                              <m:ctrlPr>
                                <a:rPr lang="es-ES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charset="0"/>
                                </a:rPr>
                                <m:t>𝑧</m:t>
                              </m:r>
                            </m:e>
                            <m:sup>
                              <m:r>
                                <a:rPr lang="es-ES" i="0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s-ES" i="1">
                                  <a:latin typeface="Cambria Math" charset="0"/>
                                </a:rPr>
                                <m:t>𝑘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16" name="Rectángulo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65706" y="5224013"/>
                <a:ext cx="2324739" cy="84779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CuadroTexto 16"/>
          <p:cNvSpPr txBox="1"/>
          <p:nvPr/>
        </p:nvSpPr>
        <p:spPr>
          <a:xfrm>
            <a:off x="4539817" y="3541687"/>
            <a:ext cx="24469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 dirty="0" smtClean="0">
                <a:latin typeface="Arial" charset="0"/>
                <a:ea typeface="Arial" charset="0"/>
                <a:cs typeface="Arial" charset="0"/>
              </a:rPr>
              <a:t>Transformada de Fourier</a:t>
            </a:r>
            <a:endParaRPr lang="es-E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8" name="CuadroTexto 17"/>
          <p:cNvSpPr txBox="1"/>
          <p:nvPr/>
        </p:nvSpPr>
        <p:spPr>
          <a:xfrm>
            <a:off x="3938112" y="2167690"/>
            <a:ext cx="36503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dirty="0" smtClean="0">
                <a:latin typeface="Arial" charset="0"/>
                <a:ea typeface="Arial" charset="0"/>
                <a:cs typeface="Arial" charset="0"/>
              </a:rPr>
              <a:t>Forma compleja de la serie </a:t>
            </a:r>
            <a:r>
              <a:rPr lang="es-ES" sz="1600" smtClean="0">
                <a:latin typeface="Arial" charset="0"/>
                <a:ea typeface="Arial" charset="0"/>
                <a:cs typeface="Arial" charset="0"/>
              </a:rPr>
              <a:t>de Fourier</a:t>
            </a:r>
            <a:endParaRPr lang="es-ES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9" name="CuadroTexto 18"/>
          <p:cNvSpPr txBox="1"/>
          <p:nvPr/>
        </p:nvSpPr>
        <p:spPr>
          <a:xfrm>
            <a:off x="3697662" y="810188"/>
            <a:ext cx="41312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sz="1600" smtClean="0">
                <a:latin typeface="Arial" charset="0"/>
                <a:ea typeface="Arial" charset="0"/>
                <a:cs typeface="Arial" charset="0"/>
              </a:rPr>
              <a:t>Forma trigonométrica de la serie de Fourier</a:t>
            </a:r>
            <a:endParaRPr lang="es-ES" sz="1600" dirty="0">
              <a:latin typeface="Arial" charset="0"/>
              <a:ea typeface="Arial" charset="0"/>
              <a:cs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ángulo 19"/>
              <p:cNvSpPr/>
              <p:nvPr/>
            </p:nvSpPr>
            <p:spPr>
              <a:xfrm>
                <a:off x="3902110" y="3951924"/>
                <a:ext cx="3722366" cy="6900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charset="0"/>
                        </a:rPr>
                        <m:t>𝐹</m:t>
                      </m:r>
                      <m:d>
                        <m:dPr>
                          <m:ctrlPr>
                            <a:rPr lang="es-ES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s-ES" i="1">
                              <a:latin typeface="Cambria Math" charset="0"/>
                            </a:rPr>
                            <m:t>𝜔</m:t>
                          </m:r>
                        </m:e>
                      </m:d>
                      <m:r>
                        <a:rPr lang="es-ES" i="0">
                          <a:latin typeface="Cambria Math" charset="0"/>
                        </a:rPr>
                        <m:t>=</m:t>
                      </m:r>
                      <m:r>
                        <a:rPr lang="es-ES" i="0">
                          <a:latin typeface="Cambria Math" charset="0"/>
                        </a:rPr>
                        <m:t>𝔉</m:t>
                      </m:r>
                      <m:d>
                        <m:dPr>
                          <m:begChr m:val="["/>
                          <m:endChr m:val="]"/>
                          <m:ctrlPr>
                            <a:rPr lang="es-ES" i="1">
                              <a:latin typeface="Cambria Math" charset="0"/>
                            </a:rPr>
                          </m:ctrlPr>
                        </m:dPr>
                        <m:e>
                          <m:d>
                            <m:dPr>
                              <m:begChr m:val=""/>
                              <m:ctrlPr>
                                <a:rPr lang="es-ES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s-ES" i="1">
                                  <a:latin typeface="Cambria Math" charset="0"/>
                                </a:rPr>
                                <m:t>𝑓</m:t>
                              </m:r>
                              <m:r>
                                <a:rPr lang="es-ES" i="0">
                                  <a:latin typeface="Cambria Math" charset="0"/>
                                </a:rPr>
                                <m:t>(</m:t>
                              </m:r>
                              <m:r>
                                <a:rPr lang="es-ES" i="1">
                                  <a:latin typeface="Cambria Math" charset="0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s-ES" i="0">
                          <a:latin typeface="Cambria Math" charset="0"/>
                        </a:rPr>
                        <m:t>= </m:t>
                      </m:r>
                      <m:nary>
                        <m:naryPr>
                          <m:limLoc m:val="subSup"/>
                          <m:ctrlPr>
                            <a:rPr lang="es-ES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s-ES" i="0">
                              <a:latin typeface="Cambria Math" charset="0"/>
                            </a:rPr>
                            <m:t>−∞</m:t>
                          </m:r>
                        </m:sub>
                        <m:sup>
                          <m:r>
                            <a:rPr lang="es-ES" i="0">
                              <a:latin typeface="Cambria Math" charset="0"/>
                            </a:rPr>
                            <m:t>∞</m:t>
                          </m:r>
                        </m:sup>
                        <m:e>
                          <m:r>
                            <a:rPr lang="es-ES" i="1">
                              <a:latin typeface="Cambria Math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s-ES" i="1">
                                  <a:latin typeface="Cambria Math" charset="0"/>
                                </a:rPr>
                              </m:ctrlPr>
                            </m:dPr>
                            <m:e>
                              <m:r>
                                <a:rPr lang="es-ES" i="1">
                                  <a:latin typeface="Cambria Math" charset="0"/>
                                </a:rPr>
                                <m:t>𝑡</m:t>
                              </m:r>
                            </m:e>
                          </m:d>
                          <m:sSup>
                            <m:sSupPr>
                              <m:ctrlPr>
                                <a:rPr lang="es-ES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ES" i="0">
                                  <a:latin typeface="Cambria Math" charset="0"/>
                                </a:rPr>
                                <m:t>−</m:t>
                              </m:r>
                              <m:r>
                                <a:rPr lang="es-ES" i="1">
                                  <a:latin typeface="Cambria Math" charset="0"/>
                                </a:rPr>
                                <m:t>𝑗</m:t>
                              </m:r>
                              <m:r>
                                <a:rPr lang="es-ES" i="1">
                                  <a:latin typeface="Cambria Math" charset="0"/>
                                </a:rPr>
                                <m:t>𝜔</m:t>
                              </m:r>
                              <m:r>
                                <a:rPr lang="es-ES" i="1">
                                  <a:latin typeface="Cambria Math" charset="0"/>
                                </a:rPr>
                                <m:t>𝑡</m:t>
                              </m:r>
                            </m:sup>
                          </m:sSup>
                          <m:r>
                            <a:rPr lang="es-ES" i="1">
                              <a:latin typeface="Cambria Math" charset="0"/>
                            </a:rPr>
                            <m:t>𝑑𝑡</m:t>
                          </m:r>
                        </m:e>
                      </m:nary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20" name="Rectángulo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02110" y="3951924"/>
                <a:ext cx="3722366" cy="69006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ángulo 20"/>
              <p:cNvSpPr/>
              <p:nvPr/>
            </p:nvSpPr>
            <p:spPr>
              <a:xfrm>
                <a:off x="4553057" y="2450139"/>
                <a:ext cx="2420471" cy="847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 charset="0"/>
                        </a:rPr>
                        <m:t>𝑓</m:t>
                      </m:r>
                      <m:d>
                        <m:dPr>
                          <m:ctrlPr>
                            <a:rPr lang="es-ES" i="1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s-ES" i="1">
                              <a:latin typeface="Cambria Math" charset="0"/>
                            </a:rPr>
                            <m:t>𝑡</m:t>
                          </m:r>
                        </m:e>
                      </m:d>
                      <m:r>
                        <a:rPr lang="es-ES" i="0">
                          <a:latin typeface="Cambria Math" charset="0"/>
                        </a:rPr>
                        <m:t>=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s-ES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s-ES" i="1">
                              <a:latin typeface="Cambria Math" charset="0"/>
                            </a:rPr>
                            <m:t>𝑛</m:t>
                          </m:r>
                          <m:r>
                            <a:rPr lang="es-ES" i="0">
                              <a:latin typeface="Cambria Math" charset="0"/>
                            </a:rPr>
                            <m:t>=−∞</m:t>
                          </m:r>
                        </m:sub>
                        <m:sup>
                          <m:r>
                            <a:rPr lang="es-ES" i="0">
                              <a:latin typeface="Cambria Math" charset="0"/>
                            </a:rPr>
                            <m:t>∞</m:t>
                          </m:r>
                        </m:sup>
                        <m:e>
                          <m:sSub>
                            <m:sSubPr>
                              <m:ctrlPr>
                                <a:rPr lang="es-ES" i="1">
                                  <a:latin typeface="Cambria Math" charset="0"/>
                                </a:rPr>
                              </m:ctrlPr>
                            </m:sSubPr>
                            <m:e>
                              <m:r>
                                <a:rPr lang="es-ES" i="1">
                                  <a:latin typeface="Cambria Math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s-ES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s-ES" i="0">
                                  <a:latin typeface="Cambria Math" charset="0"/>
                                </a:rPr>
                                <m:t> </m:t>
                              </m:r>
                            </m:sub>
                          </m:sSub>
                          <m:sSup>
                            <m:sSupPr>
                              <m:ctrlPr>
                                <a:rPr lang="es-ES" i="1">
                                  <a:latin typeface="Cambria Math" charset="0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 charset="0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s-ES" i="1">
                                  <a:latin typeface="Cambria Math" charset="0"/>
                                </a:rPr>
                                <m:t>𝑗𝑛</m:t>
                              </m:r>
                              <m:sSub>
                                <m:sSubPr>
                                  <m:ctrlPr>
                                    <a:rPr lang="es-E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s-ES" i="0">
                                      <a:latin typeface="Cambria Math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i="1">
                                  <a:latin typeface="Cambria Math" charset="0"/>
                                </a:rPr>
                                <m:t>𝑡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s-ES" dirty="0"/>
              </a:p>
            </p:txBody>
          </p:sp>
        </mc:Choice>
        <mc:Fallback xmlns="">
          <p:sp>
            <p:nvSpPr>
              <p:cNvPr id="21" name="Rectángulo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3057" y="2450139"/>
                <a:ext cx="2420471" cy="847796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Rectángulo 21"/>
              <p:cNvSpPr/>
              <p:nvPr/>
            </p:nvSpPr>
            <p:spPr>
              <a:xfrm>
                <a:off x="3515401" y="1063176"/>
                <a:ext cx="4629152" cy="847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_tradnl" b="0" i="1" smtClean="0">
                          <a:latin typeface="Cambria Math" charset="0"/>
                        </a:rPr>
                        <m:t>𝑓</m:t>
                      </m:r>
                      <m:d>
                        <m:dPr>
                          <m:ctrlPr>
                            <a:rPr lang="es-ES" i="1" smtClean="0">
                              <a:latin typeface="Cambria Math" charset="0"/>
                            </a:rPr>
                          </m:ctrlPr>
                        </m:dPr>
                        <m:e>
                          <m:r>
                            <a:rPr lang="es-ES" i="1">
                              <a:latin typeface="Cambria Math" charset="0"/>
                            </a:rPr>
                            <m:t>𝑡</m:t>
                          </m:r>
                        </m:e>
                      </m:d>
                      <m:r>
                        <a:rPr lang="es-ES" i="0">
                          <a:latin typeface="Cambria Math" charset="0"/>
                        </a:rPr>
                        <m:t>=</m:t>
                      </m:r>
                      <m:sSub>
                        <m:sSubPr>
                          <m:ctrlPr>
                            <a:rPr lang="es-ES" i="1">
                              <a:latin typeface="Cambria Math" charset="0"/>
                            </a:rPr>
                          </m:ctrlPr>
                        </m:sSubPr>
                        <m:e>
                          <m:r>
                            <a:rPr lang="es-ES" i="1">
                              <a:latin typeface="Cambria Math" charset="0"/>
                            </a:rPr>
                            <m:t>𝑎</m:t>
                          </m:r>
                        </m:e>
                        <m:sub>
                          <m:r>
                            <a:rPr lang="es-ES" i="0">
                              <a:latin typeface="Cambria Math" charset="0"/>
                            </a:rPr>
                            <m:t>0</m:t>
                          </m:r>
                        </m:sub>
                      </m:sSub>
                      <m:r>
                        <a:rPr lang="es-ES" i="0">
                          <a:latin typeface="Cambria Math" charset="0"/>
                        </a:rPr>
                        <m:t>+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es-ES" i="1">
                              <a:latin typeface="Cambria Math" charset="0"/>
                            </a:rPr>
                          </m:ctrlPr>
                        </m:naryPr>
                        <m:sub>
                          <m:r>
                            <a:rPr lang="es-ES" i="1">
                              <a:latin typeface="Cambria Math" charset="0"/>
                            </a:rPr>
                            <m:t>𝑛</m:t>
                          </m:r>
                          <m:r>
                            <a:rPr lang="es-ES" i="0">
                              <a:latin typeface="Cambria Math" charset="0"/>
                            </a:rPr>
                            <m:t>=1</m:t>
                          </m:r>
                        </m:sub>
                        <m:sup>
                          <m:r>
                            <a:rPr lang="es-ES" i="0">
                              <a:latin typeface="Cambria Math" charset="0"/>
                            </a:rPr>
                            <m:t>∞</m:t>
                          </m:r>
                        </m:sup>
                        <m:e>
                          <m:d>
                            <m:dPr>
                              <m:begChr m:val=""/>
                              <m:ctrlPr>
                                <a:rPr lang="es-ES" i="1">
                                  <a:latin typeface="Cambria Math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s-E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m:rPr>
                                  <m:sty m:val="p"/>
                                </m:rPr>
                                <a:rPr lang="es-ES" i="0">
                                  <a:latin typeface="Cambria Math" charset="0"/>
                                </a:rPr>
                                <m:t>co</m:t>
                              </m:r>
                              <m:func>
                                <m:funcPr>
                                  <m:ctrlPr>
                                    <a:rPr lang="es-ES" i="1">
                                      <a:latin typeface="Cambria Math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s-ES" i="0">
                                      <a:latin typeface="Cambria Math" charset="0"/>
                                    </a:rPr>
                                    <m:t>s</m:t>
                                  </m:r>
                                </m:fName>
                                <m:e>
                                  <m:r>
                                    <a:rPr lang="es-ES" i="0">
                                      <a:latin typeface="Cambria Math" charset="0"/>
                                    </a:rPr>
                                    <m:t>(</m:t>
                                  </m:r>
                                </m:e>
                              </m:func>
                              <m:r>
                                <a:rPr lang="es-ES" i="1">
                                  <a:latin typeface="Cambria Math" charset="0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es-E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s-ES" i="0">
                                      <a:latin typeface="Cambria Math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i="0">
                                  <a:latin typeface="Cambria Math" charset="0"/>
                                </a:rPr>
                                <m:t>)+</m:t>
                              </m:r>
                              <m:sSub>
                                <m:sSubPr>
                                  <m:ctrlPr>
                                    <a:rPr lang="es-E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s-ES" i="1">
                                      <a:latin typeface="Cambria Math" charset="0"/>
                                    </a:rPr>
                                    <m:t>𝑛</m:t>
                                  </m:r>
                                </m:sub>
                              </m:sSub>
                              <m:r>
                                <a:rPr lang="es-ES" i="1">
                                  <a:latin typeface="Cambria Math" charset="0"/>
                                </a:rPr>
                                <m:t>𝑠𝑒𝑛</m:t>
                              </m:r>
                              <m:r>
                                <a:rPr lang="es-ES" i="0">
                                  <a:latin typeface="Cambria Math" charset="0"/>
                                </a:rPr>
                                <m:t>(</m:t>
                              </m:r>
                              <m:r>
                                <a:rPr lang="es-ES" i="1">
                                  <a:latin typeface="Cambria Math" charset="0"/>
                                </a:rPr>
                                <m:t>𝑛</m:t>
                              </m:r>
                              <m:sSub>
                                <m:sSubPr>
                                  <m:ctrlPr>
                                    <a:rPr lang="es-ES" i="1">
                                      <a:latin typeface="Cambria Math" charset="0"/>
                                    </a:rPr>
                                  </m:ctrlPr>
                                </m:sSubPr>
                                <m:e>
                                  <m:r>
                                    <a:rPr lang="es-ES" i="1">
                                      <a:latin typeface="Cambria Math" charset="0"/>
                                    </a:rPr>
                                    <m:t>𝜔</m:t>
                                  </m:r>
                                </m:e>
                                <m:sub>
                                  <m:r>
                                    <a:rPr lang="es-ES" i="0">
                                      <a:latin typeface="Cambria Math" charset="0"/>
                                    </a:rPr>
                                    <m:t>0</m:t>
                                  </m:r>
                                </m:sub>
                              </m:sSub>
                              <m:r>
                                <a:rPr lang="es-ES" i="1">
                                  <a:latin typeface="Cambria Math" charset="0"/>
                                </a:rPr>
                                <m:t>𝑡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es-ES" dirty="0"/>
              </a:p>
            </p:txBody>
          </p:sp>
        </mc:Choice>
        <mc:Fallback>
          <p:sp>
            <p:nvSpPr>
              <p:cNvPr id="22" name="Rectángulo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5401" y="1063176"/>
                <a:ext cx="4629152" cy="847796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16927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36</Words>
  <Application>Microsoft Macintosh PowerPoint</Application>
  <PresentationFormat>Panorámica</PresentationFormat>
  <Paragraphs>11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Calibri</vt:lpstr>
      <vt:lpstr>Calibri Light</vt:lpstr>
      <vt:lpstr>Cambria Math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Microsoft Office</dc:creator>
  <cp:lastModifiedBy>Usuario de Microsoft Office</cp:lastModifiedBy>
  <cp:revision>3</cp:revision>
  <dcterms:created xsi:type="dcterms:W3CDTF">2018-04-18T13:41:39Z</dcterms:created>
  <dcterms:modified xsi:type="dcterms:W3CDTF">2018-04-21T13:18:54Z</dcterms:modified>
</cp:coreProperties>
</file>