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04"/>
    <p:restoredTop sz="50000"/>
  </p:normalViewPr>
  <p:slideViewPr>
    <p:cSldViewPr snapToGrid="0" snapToObjects="1" showGuides="1">
      <p:cViewPr varScale="1">
        <p:scale>
          <a:sx n="70" d="100"/>
          <a:sy n="70" d="100"/>
        </p:scale>
        <p:origin x="22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53F71-13BC-664C-8FD2-4BD717AB3CD6}" type="datetimeFigureOut">
              <a:rPr lang="es-ES" smtClean="0"/>
              <a:t>19/4/18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77F00-D48B-A145-8807-810835915CA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02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 definición se puede escribir la transformada Z 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como</a:t>
            </a:r>
            <a:r>
              <a:rPr lang="es-E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ve en pantalla.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77F00-D48B-A145-8807-810835915CA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628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Los </a:t>
            </a: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términos descritos para esta notación conservan sus correspondientes signos.</a:t>
            </a:r>
            <a:r>
              <a:rPr lang="es-CO" dirty="0" smtClean="0">
                <a:effectLst/>
              </a:rPr>
              <a:t> 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77F00-D48B-A145-8807-810835915CA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4124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29CB1-51D4-0D4A-AB74-9F4FDC35075E}" type="datetimeFigureOut">
              <a:rPr lang="es-ES" smtClean="0"/>
              <a:t>19/4/18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A317-62E7-4744-8DEE-C757FA92F8C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8312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29CB1-51D4-0D4A-AB74-9F4FDC35075E}" type="datetimeFigureOut">
              <a:rPr lang="es-ES" smtClean="0"/>
              <a:t>19/4/18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A317-62E7-4744-8DEE-C757FA92F8C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522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29CB1-51D4-0D4A-AB74-9F4FDC35075E}" type="datetimeFigureOut">
              <a:rPr lang="es-ES" smtClean="0"/>
              <a:t>19/4/18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A317-62E7-4744-8DEE-C757FA92F8C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520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29CB1-51D4-0D4A-AB74-9F4FDC35075E}" type="datetimeFigureOut">
              <a:rPr lang="es-ES" smtClean="0"/>
              <a:t>19/4/18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A317-62E7-4744-8DEE-C757FA92F8C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6925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29CB1-51D4-0D4A-AB74-9F4FDC35075E}" type="datetimeFigureOut">
              <a:rPr lang="es-ES" smtClean="0"/>
              <a:t>19/4/18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A317-62E7-4744-8DEE-C757FA92F8C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9785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29CB1-51D4-0D4A-AB74-9F4FDC35075E}" type="datetimeFigureOut">
              <a:rPr lang="es-ES" smtClean="0"/>
              <a:t>19/4/18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A317-62E7-4744-8DEE-C757FA92F8C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9577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29CB1-51D4-0D4A-AB74-9F4FDC35075E}" type="datetimeFigureOut">
              <a:rPr lang="es-ES" smtClean="0"/>
              <a:t>19/4/18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A317-62E7-4744-8DEE-C757FA92F8C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1049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29CB1-51D4-0D4A-AB74-9F4FDC35075E}" type="datetimeFigureOut">
              <a:rPr lang="es-ES" smtClean="0"/>
              <a:t>19/4/18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A317-62E7-4744-8DEE-C757FA92F8C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5629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29CB1-51D4-0D4A-AB74-9F4FDC35075E}" type="datetimeFigureOut">
              <a:rPr lang="es-ES" smtClean="0"/>
              <a:t>19/4/18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A317-62E7-4744-8DEE-C757FA92F8C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696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29CB1-51D4-0D4A-AB74-9F4FDC35075E}" type="datetimeFigureOut">
              <a:rPr lang="es-ES" smtClean="0"/>
              <a:t>19/4/18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A317-62E7-4744-8DEE-C757FA92F8C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3938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29CB1-51D4-0D4A-AB74-9F4FDC35075E}" type="datetimeFigureOut">
              <a:rPr lang="es-ES" smtClean="0"/>
              <a:t>19/4/18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A317-62E7-4744-8DEE-C757FA92F8C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4079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29CB1-51D4-0D4A-AB74-9F4FDC35075E}" type="datetimeFigureOut">
              <a:rPr lang="es-ES" smtClean="0"/>
              <a:t>19/4/18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FA317-62E7-4744-8DEE-C757FA92F8C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36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680855" y="1392381"/>
            <a:ext cx="6556663" cy="39069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2911186" y="2624680"/>
                <a:ext cx="6096000" cy="144238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600" dirty="0" smtClean="0">
                    <a:solidFill>
                      <a:schemeClr val="tx1"/>
                    </a:solidFill>
                    <a:effectLst/>
                    <a:latin typeface="Arial" charset="0"/>
                    <a:ea typeface="ＭＳ 明朝" charset="-128"/>
                    <a:cs typeface="Times New Roman" charset="0"/>
                  </a:rPr>
                  <a:t>Sea:</a:t>
                </a:r>
                <a:endParaRPr lang="es-CO" sz="16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600" dirty="0">
                    <a:solidFill>
                      <a:schemeClr val="tx1"/>
                    </a:solidFill>
                    <a:effectLst/>
                    <a:latin typeface="Arial" charset="0"/>
                    <a:ea typeface="ＭＳ 明朝" charset="-128"/>
                    <a:cs typeface="Times New Roman" charset="0"/>
                  </a:rPr>
                  <a:t> </a:t>
                </a:r>
                <a:endParaRPr lang="es-CO" sz="16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600" b="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𝑥</m:t>
                      </m:r>
                      <m:d>
                        <m:dPr>
                          <m:begChr m:val="["/>
                          <m:endChr m:val="]"/>
                          <m:ctrlPr>
                            <a:rPr lang="es-CO" sz="16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ES" sz="1600" b="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𝑛</m:t>
                          </m:r>
                        </m:e>
                      </m:d>
                      <m:r>
                        <a:rPr lang="es-ES" sz="1600" b="0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s-CO" sz="16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ES" sz="1600" b="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−</m:t>
                          </m:r>
                          <m:r>
                            <a:rPr lang="es-ES" sz="1600" b="0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2,3,</m:t>
                          </m:r>
                          <m:acc>
                            <m:accPr>
                              <m:chr m:val="̌"/>
                              <m:ctrlPr>
                                <a:rPr lang="es-CO" sz="16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</m:ctrlPr>
                            </m:accPr>
                            <m:e>
                              <m:r>
                                <a:rPr lang="es-ES" sz="16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  <m:t>−</m:t>
                              </m:r>
                              <m:r>
                                <a:rPr lang="es-ES" sz="1600" b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  <m:t>1</m:t>
                              </m:r>
                            </m:e>
                          </m:acc>
                          <m:r>
                            <a:rPr lang="es-ES" sz="1600" b="0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,</m:t>
                          </m:r>
                          <m:r>
                            <a:rPr lang="es-ES" sz="1600" b="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−</m:t>
                          </m:r>
                          <m:r>
                            <a:rPr lang="es-ES" sz="1600" b="0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2,5,</m:t>
                          </m:r>
                          <m:r>
                            <a:rPr lang="es-ES" sz="1600" b="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−</m:t>
                          </m:r>
                          <m:r>
                            <a:rPr lang="es-ES" sz="1600" b="0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s-CO" sz="16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600" dirty="0">
                    <a:solidFill>
                      <a:schemeClr val="tx1"/>
                    </a:solidFill>
                    <a:effectLst/>
                    <a:latin typeface="Arial" charset="0"/>
                    <a:ea typeface="ＭＳ 明朝" charset="-128"/>
                    <a:cs typeface="Times New Roman" charset="0"/>
                  </a:rPr>
                  <a:t> </a:t>
                </a:r>
                <a:endParaRPr lang="es-CO" sz="16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600" b="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−</m:t>
                      </m:r>
                      <m:r>
                        <a:rPr lang="es-ES" sz="1600" b="0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2</m:t>
                      </m:r>
                      <m:r>
                        <a:rPr lang="es-ES" sz="1600" b="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𝛿</m:t>
                      </m:r>
                      <m:d>
                        <m:dPr>
                          <m:begChr m:val="["/>
                          <m:endChr m:val="]"/>
                          <m:ctrlPr>
                            <a:rPr lang="es-CO" sz="16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ES" sz="1600" b="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𝑛</m:t>
                          </m:r>
                          <m:r>
                            <a:rPr lang="es-ES" sz="1600" b="0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+2</m:t>
                          </m:r>
                        </m:e>
                      </m:d>
                      <m:r>
                        <a:rPr lang="es-ES" sz="1600" b="0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+3</m:t>
                      </m:r>
                      <m:r>
                        <a:rPr lang="es-ES" sz="1600" b="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𝛿</m:t>
                      </m:r>
                      <m:d>
                        <m:dPr>
                          <m:begChr m:val="["/>
                          <m:endChr m:val="]"/>
                          <m:ctrlPr>
                            <a:rPr lang="es-CO" sz="16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ES" sz="1600" b="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𝑛</m:t>
                          </m:r>
                          <m:r>
                            <a:rPr lang="es-ES" sz="1600" b="0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+1</m:t>
                          </m:r>
                        </m:e>
                      </m:d>
                      <m:r>
                        <a:rPr lang="es-ES" sz="1600" b="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−</m:t>
                      </m:r>
                      <m:r>
                        <a:rPr lang="es-ES" sz="1600" b="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𝛿</m:t>
                      </m:r>
                      <m:d>
                        <m:dPr>
                          <m:begChr m:val="["/>
                          <m:endChr m:val="]"/>
                          <m:ctrlPr>
                            <a:rPr lang="es-CO" sz="16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ES" sz="1600" b="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𝑛</m:t>
                          </m:r>
                        </m:e>
                      </m:d>
                      <m:r>
                        <a:rPr lang="es-ES" sz="1600" b="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−</m:t>
                      </m:r>
                      <m:r>
                        <a:rPr lang="es-ES" sz="1600" b="0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2</m:t>
                      </m:r>
                      <m:r>
                        <a:rPr lang="es-ES" sz="1600" b="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𝛿</m:t>
                      </m:r>
                      <m:d>
                        <m:dPr>
                          <m:begChr m:val="["/>
                          <m:endChr m:val="]"/>
                          <m:ctrlPr>
                            <a:rPr lang="es-CO" sz="16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ES" sz="1600" b="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𝑛</m:t>
                          </m:r>
                          <m:r>
                            <a:rPr lang="es-ES" sz="1600" b="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−</m:t>
                          </m:r>
                          <m:r>
                            <a:rPr lang="es-ES" sz="1600" b="0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1</m:t>
                          </m:r>
                        </m:e>
                      </m:d>
                      <m:r>
                        <a:rPr lang="es-ES" sz="1600" b="0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+5</m:t>
                      </m:r>
                      <m:r>
                        <a:rPr lang="es-ES" sz="1600" b="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𝛿</m:t>
                      </m:r>
                      <m:d>
                        <m:dPr>
                          <m:begChr m:val="["/>
                          <m:endChr m:val="]"/>
                          <m:ctrlPr>
                            <a:rPr lang="es-CO" sz="16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ES" sz="1600" b="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𝑛</m:t>
                          </m:r>
                          <m:r>
                            <a:rPr lang="es-ES" sz="1600" b="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−</m:t>
                          </m:r>
                          <m:r>
                            <a:rPr lang="es-ES" sz="1600" b="0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2</m:t>
                          </m:r>
                        </m:e>
                      </m:d>
                      <m:r>
                        <a:rPr lang="es-ES" sz="1600" b="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−</m:t>
                      </m:r>
                      <m:r>
                        <a:rPr lang="es-ES" sz="1600" b="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𝛿</m:t>
                      </m:r>
                      <m:d>
                        <m:dPr>
                          <m:begChr m:val="["/>
                          <m:endChr m:val="]"/>
                          <m:ctrlPr>
                            <a:rPr lang="es-CO" sz="16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ES" sz="1600" b="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𝑛</m:t>
                          </m:r>
                          <m:r>
                            <a:rPr lang="es-ES" sz="1600" b="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−</m:t>
                          </m:r>
                          <m:r>
                            <a:rPr lang="es-ES" sz="1600" b="0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s-CO" sz="16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1186" y="2624680"/>
                <a:ext cx="6096000" cy="1442383"/>
              </a:xfrm>
              <a:prstGeom prst="rect">
                <a:avLst/>
              </a:prstGeom>
              <a:blipFill rotWithShape="0">
                <a:blip r:embed="rId3"/>
                <a:stretch>
                  <a:fillRect t="-127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7293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80855" y="1392381"/>
            <a:ext cx="6556663" cy="39069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3659518" y="3161206"/>
                <a:ext cx="45993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charset="0"/>
                        </a:rPr>
                        <m:t>𝑋</m:t>
                      </m:r>
                      <m:d>
                        <m:dPr>
                          <m:ctrlPr>
                            <a:rPr lang="es-ES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s-ES" i="1">
                              <a:latin typeface="Cambria Math" charset="0"/>
                            </a:rPr>
                            <m:t>𝑧</m:t>
                          </m:r>
                        </m:e>
                      </m:d>
                      <m:r>
                        <a:rPr lang="es-ES" i="0">
                          <a:latin typeface="Cambria Math" charset="0"/>
                        </a:rPr>
                        <m:t>=−2</m:t>
                      </m:r>
                      <m:sSup>
                        <m:sSupPr>
                          <m:ctrlPr>
                            <a:rPr lang="es-ES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charset="0"/>
                            </a:rPr>
                            <m:t>𝑧</m:t>
                          </m:r>
                        </m:e>
                        <m:sup>
                          <m:r>
                            <a:rPr lang="es-ES" i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s-ES" i="0">
                          <a:latin typeface="Cambria Math" charset="0"/>
                        </a:rPr>
                        <m:t>+3</m:t>
                      </m:r>
                      <m:r>
                        <a:rPr lang="es-ES" i="1">
                          <a:latin typeface="Cambria Math" charset="0"/>
                        </a:rPr>
                        <m:t>𝑧</m:t>
                      </m:r>
                      <m:r>
                        <a:rPr lang="es-ES" i="0">
                          <a:latin typeface="Cambria Math" charset="0"/>
                        </a:rPr>
                        <m:t>−1−2</m:t>
                      </m:r>
                      <m:sSup>
                        <m:sSupPr>
                          <m:ctrlPr>
                            <a:rPr lang="es-ES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charset="0"/>
                            </a:rPr>
                            <m:t>𝑧</m:t>
                          </m:r>
                        </m:e>
                        <m:sup>
                          <m:r>
                            <a:rPr lang="es-ES" i="0">
                              <a:latin typeface="Cambria Math" charset="0"/>
                            </a:rPr>
                            <m:t>−1</m:t>
                          </m:r>
                        </m:sup>
                      </m:sSup>
                      <m:r>
                        <a:rPr lang="es-ES" i="0">
                          <a:latin typeface="Cambria Math" charset="0"/>
                        </a:rPr>
                        <m:t>+5</m:t>
                      </m:r>
                      <m:sSup>
                        <m:sSupPr>
                          <m:ctrlPr>
                            <a:rPr lang="es-ES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charset="0"/>
                            </a:rPr>
                            <m:t>𝑧</m:t>
                          </m:r>
                        </m:e>
                        <m:sup>
                          <m:r>
                            <a:rPr lang="es-ES" i="0">
                              <a:latin typeface="Cambria Math" charset="0"/>
                            </a:rPr>
                            <m:t>−2</m:t>
                          </m:r>
                        </m:sup>
                      </m:sSup>
                      <m:r>
                        <a:rPr lang="es-ES" i="0">
                          <a:latin typeface="Cambria Math" charset="0"/>
                        </a:rPr>
                        <m:t>−</m:t>
                      </m:r>
                      <m:sSup>
                        <m:sSupPr>
                          <m:ctrlPr>
                            <a:rPr lang="es-ES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 charset="0"/>
                            </a:rPr>
                            <m:t>𝑧</m:t>
                          </m:r>
                        </m:e>
                        <m:sup>
                          <m:r>
                            <a:rPr lang="es-ES" i="0">
                              <a:latin typeface="Cambria Math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9518" y="3161206"/>
                <a:ext cx="459933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58434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30</Words>
  <Application>Microsoft Macintosh PowerPoint</Application>
  <PresentationFormat>Panorámica</PresentationFormat>
  <Paragraphs>10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Calibri</vt:lpstr>
      <vt:lpstr>Calibri Light</vt:lpstr>
      <vt:lpstr>Cambria Math</vt:lpstr>
      <vt:lpstr>ＭＳ 明朝</vt:lpstr>
      <vt:lpstr>Times New Roman</vt:lpstr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3</cp:revision>
  <dcterms:created xsi:type="dcterms:W3CDTF">2018-04-17T21:04:35Z</dcterms:created>
  <dcterms:modified xsi:type="dcterms:W3CDTF">2018-04-19T14:55:48Z</dcterms:modified>
</cp:coreProperties>
</file>