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804"/>
    <p:restoredTop sz="67720"/>
  </p:normalViewPr>
  <p:slideViewPr>
    <p:cSldViewPr snapToGrid="0" snapToObjects="1" showGuides="1">
      <p:cViewPr varScale="1">
        <p:scale>
          <a:sx n="99" d="100"/>
          <a:sy n="99" d="100"/>
        </p:scale>
        <p:origin x="111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00C38-599D-1C47-9C79-737CD2D16AA0}" type="datetimeFigureOut">
              <a:rPr lang="es-ES" smtClean="0"/>
              <a:t>19/4/18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08271-9F13-2242-9C19-9BCBA38E6BC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7889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00C38-599D-1C47-9C79-737CD2D16AA0}" type="datetimeFigureOut">
              <a:rPr lang="es-ES" smtClean="0"/>
              <a:t>19/4/18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08271-9F13-2242-9C19-9BCBA38E6BC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56363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00C38-599D-1C47-9C79-737CD2D16AA0}" type="datetimeFigureOut">
              <a:rPr lang="es-ES" smtClean="0"/>
              <a:t>19/4/18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08271-9F13-2242-9C19-9BCBA38E6BC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7689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00C38-599D-1C47-9C79-737CD2D16AA0}" type="datetimeFigureOut">
              <a:rPr lang="es-ES" smtClean="0"/>
              <a:t>19/4/18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08271-9F13-2242-9C19-9BCBA38E6BC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0543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00C38-599D-1C47-9C79-737CD2D16AA0}" type="datetimeFigureOut">
              <a:rPr lang="es-ES" smtClean="0"/>
              <a:t>19/4/18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08271-9F13-2242-9C19-9BCBA38E6BC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6220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00C38-599D-1C47-9C79-737CD2D16AA0}" type="datetimeFigureOut">
              <a:rPr lang="es-ES" smtClean="0"/>
              <a:t>19/4/18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08271-9F13-2242-9C19-9BCBA38E6BC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99460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00C38-599D-1C47-9C79-737CD2D16AA0}" type="datetimeFigureOut">
              <a:rPr lang="es-ES" smtClean="0"/>
              <a:t>19/4/18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08271-9F13-2242-9C19-9BCBA38E6BC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67107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00C38-599D-1C47-9C79-737CD2D16AA0}" type="datetimeFigureOut">
              <a:rPr lang="es-ES" smtClean="0"/>
              <a:t>19/4/18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08271-9F13-2242-9C19-9BCBA38E6BC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4811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00C38-599D-1C47-9C79-737CD2D16AA0}" type="datetimeFigureOut">
              <a:rPr lang="es-ES" smtClean="0"/>
              <a:t>19/4/18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08271-9F13-2242-9C19-9BCBA38E6BC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3712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00C38-599D-1C47-9C79-737CD2D16AA0}" type="datetimeFigureOut">
              <a:rPr lang="es-ES" smtClean="0"/>
              <a:t>19/4/18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08271-9F13-2242-9C19-9BCBA38E6BC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0418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00C38-599D-1C47-9C79-737CD2D16AA0}" type="datetimeFigureOut">
              <a:rPr lang="es-ES" smtClean="0"/>
              <a:t>19/4/18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08271-9F13-2242-9C19-9BCBA38E6BC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0009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00C38-599D-1C47-9C79-737CD2D16AA0}" type="datetimeFigureOut">
              <a:rPr lang="es-ES" smtClean="0"/>
              <a:t>19/4/18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008271-9F13-2242-9C19-9BCBA38E6BC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1101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2982686" y="1262743"/>
            <a:ext cx="6335485" cy="38970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ángulo 4"/>
              <p:cNvSpPr/>
              <p:nvPr/>
            </p:nvSpPr>
            <p:spPr>
              <a:xfrm>
                <a:off x="3341913" y="1554871"/>
                <a:ext cx="5617029" cy="33128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" sz="1600" b="1" dirty="0" smtClean="0">
                    <a:solidFill>
                      <a:schemeClr val="tx1"/>
                    </a:solidFill>
                    <a:effectLst/>
                    <a:latin typeface="Arial" charset="0"/>
                    <a:ea typeface="Calibri" charset="0"/>
                    <a:cs typeface="Times New Roman" charset="0"/>
                  </a:rPr>
                  <a:t>Explicación</a:t>
                </a:r>
                <a:r>
                  <a:rPr lang="es-ES_tradnl" sz="1600" b="1" dirty="0" smtClean="0">
                    <a:solidFill>
                      <a:schemeClr val="tx1"/>
                    </a:solidFill>
                    <a:effectLst/>
                    <a:latin typeface="Arial" charset="0"/>
                    <a:ea typeface="Calibri" charset="0"/>
                    <a:cs typeface="Times New Roman" charset="0"/>
                  </a:rPr>
                  <a:t> de la integral de Fourier</a:t>
                </a:r>
                <a:endParaRPr lang="es-ES" sz="1600" b="1" dirty="0" smtClean="0">
                  <a:solidFill>
                    <a:schemeClr val="tx1"/>
                  </a:solidFill>
                  <a:effectLst/>
                  <a:latin typeface="Arial" charset="0"/>
                  <a:ea typeface="Calibri" charset="0"/>
                  <a:cs typeface="Times New Roman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endParaRPr lang="es-ES" sz="1600" dirty="0" smtClean="0">
                  <a:solidFill>
                    <a:schemeClr val="tx1"/>
                  </a:solidFill>
                  <a:effectLst/>
                  <a:latin typeface="Arial" charset="0"/>
                  <a:ea typeface="Calibri" charset="0"/>
                  <a:cs typeface="Times New Roman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" sz="1600" dirty="0" smtClean="0">
                    <a:solidFill>
                      <a:schemeClr val="tx1"/>
                    </a:solidFill>
                    <a:effectLst/>
                    <a:latin typeface="Arial" charset="0"/>
                    <a:ea typeface="Calibri" charset="0"/>
                    <a:cs typeface="Times New Roman" charset="0"/>
                  </a:rPr>
                  <a:t>Para explicar cómo se usa la integral de Fourier, tome como ejemplo un tren de pulsos definido de la siguiente manera:</a:t>
                </a:r>
                <a:endParaRPr lang="es-CO" sz="1600" dirty="0">
                  <a:solidFill>
                    <a:schemeClr val="tx1"/>
                  </a:solidFill>
                  <a:effectLst/>
                  <a:latin typeface="Calibri" charset="0"/>
                  <a:ea typeface="Calibri" charset="0"/>
                  <a:cs typeface="Times New Roman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" dirty="0">
                    <a:solidFill>
                      <a:schemeClr val="tx1"/>
                    </a:solidFill>
                    <a:effectLst/>
                    <a:latin typeface="Arial" charset="0"/>
                    <a:ea typeface="Calibri" charset="0"/>
                    <a:cs typeface="Times New Roman" charset="0"/>
                  </a:rPr>
                  <a:t> </a:t>
                </a:r>
                <a:endParaRPr lang="es-CO" dirty="0">
                  <a:solidFill>
                    <a:schemeClr val="tx1"/>
                  </a:solidFill>
                  <a:effectLst/>
                  <a:latin typeface="Calibri" charset="0"/>
                  <a:ea typeface="Calibri" charset="0"/>
                  <a:cs typeface="Times New Roman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i="1">
                          <a:solidFill>
                            <a:schemeClr val="tx1"/>
                          </a:solidFill>
                          <a:effectLst/>
                          <a:latin typeface="Cambria Math" charset="0"/>
                          <a:ea typeface="Calibri" charset="0"/>
                          <a:cs typeface="Arial" charset="0"/>
                        </a:rPr>
                        <m:t>𝑓</m:t>
                      </m:r>
                      <m:d>
                        <m:dPr>
                          <m:ctrlPr>
                            <a:rPr lang="es-CO" i="1">
                              <a:solidFill>
                                <a:schemeClr val="tx1"/>
                              </a:solidFill>
                              <a:effectLst/>
                              <a:latin typeface="Cambria Math" charset="0"/>
                              <a:ea typeface="Calibri" charset="0"/>
                              <a:cs typeface="Arial" charset="0"/>
                            </a:rPr>
                          </m:ctrlPr>
                        </m:dPr>
                        <m:e>
                          <m:r>
                            <a:rPr lang="es-ES" i="1">
                              <a:solidFill>
                                <a:schemeClr val="tx1"/>
                              </a:solidFill>
                              <a:effectLst/>
                              <a:latin typeface="Cambria Math" charset="0"/>
                              <a:ea typeface="Calibri" charset="0"/>
                              <a:cs typeface="Arial" charset="0"/>
                            </a:rPr>
                            <m:t>𝑡</m:t>
                          </m:r>
                        </m:e>
                      </m:d>
                      <m:r>
                        <a:rPr lang="es-ES" i="1">
                          <a:solidFill>
                            <a:schemeClr val="tx1"/>
                          </a:solidFill>
                          <a:effectLst/>
                          <a:latin typeface="Cambria Math" charset="0"/>
                          <a:ea typeface="Calibri" charset="0"/>
                          <a:cs typeface="Arial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s-CO" i="1">
                              <a:solidFill>
                                <a:schemeClr val="tx1"/>
                              </a:solidFill>
                              <a:effectLst/>
                              <a:latin typeface="Cambria Math" charset="0"/>
                              <a:ea typeface="Calibri" charset="0"/>
                              <a:cs typeface="Arial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s-CO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charset="0"/>
                                  <a:ea typeface="Calibri" charset="0"/>
                                  <a:cs typeface="Arial" charset="0"/>
                                </a:rPr>
                              </m:ctrlPr>
                            </m:eqArrPr>
                            <m:e>
                              <m:r>
                                <a:rPr lang="es-ES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charset="0"/>
                                  <a:ea typeface="Calibri" charset="0"/>
                                  <a:cs typeface="Arial" charset="0"/>
                                </a:rPr>
                                <m:t>0,  </m:t>
                              </m:r>
                              <m:r>
                                <a:rPr lang="es-ES_tradnl" b="0" i="1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charset="0"/>
                                  <a:ea typeface="Calibri" charset="0"/>
                                  <a:cs typeface="Arial" charset="0"/>
                                </a:rPr>
                                <m:t>  </m:t>
                              </m:r>
                              <m:r>
                                <a:rPr lang="es-ES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charset="0"/>
                                  <a:ea typeface="Calibri" charset="0"/>
                                  <a:cs typeface="Arial" charset="0"/>
                                </a:rPr>
                                <m:t> −</m:t>
                              </m:r>
                              <m:f>
                                <m:fPr>
                                  <m:ctrlPr>
                                    <a:rPr lang="es-CO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charset="0"/>
                                      <a:ea typeface="Calibri" charset="0"/>
                                      <a:cs typeface="Arial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ES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charset="0"/>
                                      <a:ea typeface="Calibri" charset="0"/>
                                      <a:cs typeface="Arial" charset="0"/>
                                    </a:rPr>
                                    <m:t>𝑇</m:t>
                                  </m:r>
                                </m:num>
                                <m:den>
                                  <m:r>
                                    <a:rPr lang="es-ES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charset="0"/>
                                      <a:ea typeface="Calibri" charset="0"/>
                                      <a:cs typeface="Arial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s-ES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charset="0"/>
                                  <a:ea typeface="Calibri" charset="0"/>
                                  <a:cs typeface="Arial" charset="0"/>
                                </a:rPr>
                                <m:t>&lt;</m:t>
                              </m:r>
                              <m:r>
                                <a:rPr lang="es-ES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charset="0"/>
                                  <a:ea typeface="Calibri" charset="0"/>
                                  <a:cs typeface="Arial" charset="0"/>
                                </a:rPr>
                                <m:t>𝑡</m:t>
                              </m:r>
                              <m:r>
                                <a:rPr lang="es-ES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charset="0"/>
                                  <a:ea typeface="Calibri" charset="0"/>
                                  <a:cs typeface="Arial" charset="0"/>
                                </a:rPr>
                                <m:t>&lt;−</m:t>
                              </m:r>
                              <m:f>
                                <m:fPr>
                                  <m:ctrlPr>
                                    <a:rPr lang="es-CO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charset="0"/>
                                      <a:ea typeface="Calibri" charset="0"/>
                                      <a:cs typeface="Arial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ES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charset="0"/>
                                      <a:ea typeface="Calibri" charset="0"/>
                                      <a:cs typeface="Arial" charset="0"/>
                                    </a:rPr>
                                    <m:t>𝑑</m:t>
                                  </m:r>
                                </m:num>
                                <m:den>
                                  <m:r>
                                    <a:rPr lang="es-ES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charset="0"/>
                                      <a:ea typeface="Calibri" charset="0"/>
                                      <a:cs typeface="Arial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  <m:e>
                              <m:r>
                                <a:rPr lang="es-ES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charset="0"/>
                                  <a:ea typeface="Calibri" charset="0"/>
                                  <a:cs typeface="Arial" charset="0"/>
                                </a:rPr>
                                <m:t>1,  </m:t>
                              </m:r>
                              <m:r>
                                <a:rPr lang="es-ES_tradnl" b="0" i="1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charset="0"/>
                                  <a:ea typeface="Calibri" charset="0"/>
                                  <a:cs typeface="Arial" charset="0"/>
                                </a:rPr>
                                <m:t>     </m:t>
                              </m:r>
                              <m:r>
                                <a:rPr lang="es-ES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charset="0"/>
                                  <a:ea typeface="Calibri" charset="0"/>
                                  <a:cs typeface="Arial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s-CO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charset="0"/>
                                      <a:ea typeface="Calibri" charset="0"/>
                                      <a:cs typeface="Arial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ES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charset="0"/>
                                      <a:ea typeface="Calibri" charset="0"/>
                                      <a:cs typeface="Arial" charset="0"/>
                                    </a:rPr>
                                    <m:t>𝑑</m:t>
                                  </m:r>
                                </m:num>
                                <m:den>
                                  <m:r>
                                    <a:rPr lang="es-ES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charset="0"/>
                                      <a:ea typeface="Calibri" charset="0"/>
                                      <a:cs typeface="Arial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s-ES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charset="0"/>
                                  <a:ea typeface="Calibri" charset="0"/>
                                  <a:cs typeface="Arial" charset="0"/>
                                </a:rPr>
                                <m:t>&lt;</m:t>
                              </m:r>
                              <m:r>
                                <a:rPr lang="es-ES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charset="0"/>
                                  <a:ea typeface="Calibri" charset="0"/>
                                  <a:cs typeface="Arial" charset="0"/>
                                </a:rPr>
                                <m:t>𝑡</m:t>
                              </m:r>
                              <m:r>
                                <a:rPr lang="es-ES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charset="0"/>
                                  <a:ea typeface="Calibri" charset="0"/>
                                  <a:cs typeface="Arial" charset="0"/>
                                </a:rPr>
                                <m:t>&lt;  </m:t>
                              </m:r>
                              <m:f>
                                <m:fPr>
                                  <m:ctrlPr>
                                    <a:rPr lang="es-CO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charset="0"/>
                                      <a:ea typeface="Calibri" charset="0"/>
                                      <a:cs typeface="Arial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ES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charset="0"/>
                                      <a:ea typeface="Calibri" charset="0"/>
                                      <a:cs typeface="Arial" charset="0"/>
                                    </a:rPr>
                                    <m:t>𝑑</m:t>
                                  </m:r>
                                </m:num>
                                <m:den>
                                  <m:r>
                                    <a:rPr lang="es-ES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charset="0"/>
                                      <a:ea typeface="Calibri" charset="0"/>
                                      <a:cs typeface="Arial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  <m:e>
                              <m:r>
                                <a:rPr lang="es-ES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charset="0"/>
                                  <a:ea typeface="Calibri" charset="0"/>
                                  <a:cs typeface="Arial" charset="0"/>
                                </a:rPr>
                                <m:t>0,              </m:t>
                              </m:r>
                              <m:f>
                                <m:fPr>
                                  <m:ctrlPr>
                                    <a:rPr lang="es-CO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charset="0"/>
                                      <a:ea typeface="Calibri" charset="0"/>
                                      <a:cs typeface="Arial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ES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charset="0"/>
                                      <a:ea typeface="Calibri" charset="0"/>
                                      <a:cs typeface="Arial" charset="0"/>
                                    </a:rPr>
                                    <m:t>𝑑</m:t>
                                  </m:r>
                                </m:num>
                                <m:den>
                                  <m:r>
                                    <a:rPr lang="es-ES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charset="0"/>
                                      <a:ea typeface="Calibri" charset="0"/>
                                      <a:cs typeface="Arial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s-ES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charset="0"/>
                                  <a:ea typeface="Calibri" charset="0"/>
                                  <a:cs typeface="Arial" charset="0"/>
                                </a:rPr>
                                <m:t>&lt;</m:t>
                              </m:r>
                              <m:r>
                                <a:rPr lang="es-ES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charset="0"/>
                                  <a:ea typeface="Calibri" charset="0"/>
                                  <a:cs typeface="Arial" charset="0"/>
                                </a:rPr>
                                <m:t>𝑡</m:t>
                              </m:r>
                              <m:r>
                                <a:rPr lang="es-ES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charset="0"/>
                                  <a:ea typeface="Calibri" charset="0"/>
                                  <a:cs typeface="Arial" charset="0"/>
                                </a:rPr>
                                <m:t>&lt;</m:t>
                              </m:r>
                              <m:f>
                                <m:fPr>
                                  <m:ctrlPr>
                                    <a:rPr lang="es-CO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charset="0"/>
                                      <a:ea typeface="Calibri" charset="0"/>
                                      <a:cs typeface="Arial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ES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charset="0"/>
                                      <a:ea typeface="Calibri" charset="0"/>
                                      <a:cs typeface="Arial" charset="0"/>
                                    </a:rPr>
                                    <m:t>𝑇</m:t>
                                  </m:r>
                                </m:num>
                                <m:den>
                                  <m:r>
                                    <a:rPr lang="es-ES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charset="0"/>
                                      <a:ea typeface="Calibri" charset="0"/>
                                      <a:cs typeface="Arial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eqArr>
                        </m:e>
                      </m:d>
                    </m:oMath>
                  </m:oMathPara>
                </a14:m>
                <a:endParaRPr lang="es-CO" dirty="0">
                  <a:solidFill>
                    <a:schemeClr val="tx1"/>
                  </a:solidFill>
                  <a:effectLst/>
                  <a:latin typeface="Calibri" charset="0"/>
                  <a:ea typeface="Calibri" charset="0"/>
                  <a:cs typeface="Times New Roman" charset="0"/>
                </a:endParaRPr>
              </a:p>
            </p:txBody>
          </p:sp>
        </mc:Choice>
        <mc:Fallback xmlns="">
          <p:sp>
            <p:nvSpPr>
              <p:cNvPr id="5" name="Rectángulo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1913" y="1554871"/>
                <a:ext cx="5617029" cy="3312830"/>
              </a:xfrm>
              <a:prstGeom prst="rect">
                <a:avLst/>
              </a:prstGeom>
              <a:blipFill rotWithShape="0">
                <a:blip r:embed="rId2"/>
                <a:stretch>
                  <a:fillRect l="-434" t="-551" r="-1518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26247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982686" y="1262743"/>
            <a:ext cx="6335485" cy="38970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Rectángulo 6"/>
          <p:cNvSpPr/>
          <p:nvPr/>
        </p:nvSpPr>
        <p:spPr>
          <a:xfrm>
            <a:off x="2982686" y="4395172"/>
            <a:ext cx="6335485" cy="6851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s-ES" sz="1200" dirty="0" smtClean="0">
                <a:effectLst/>
                <a:latin typeface="Arial" charset="0"/>
                <a:ea typeface="Calibri" charset="0"/>
                <a:cs typeface="Times New Roman" charset="0"/>
              </a:rPr>
              <a:t>Esta </a:t>
            </a:r>
            <a:r>
              <a:rPr lang="es-ES_tradnl" sz="1200" dirty="0" smtClean="0">
                <a:effectLst/>
                <a:latin typeface="Arial" charset="0"/>
                <a:ea typeface="Calibri" charset="0"/>
                <a:cs typeface="Times New Roman" charset="0"/>
              </a:rPr>
              <a:t>gr</a:t>
            </a:r>
            <a:r>
              <a:rPr lang="es-ES_tradnl" sz="1200" dirty="0" smtClean="0">
                <a:effectLst/>
                <a:latin typeface="Arial" charset="0"/>
                <a:ea typeface="Calibri" charset="0"/>
                <a:cs typeface="Times New Roman" charset="0"/>
              </a:rPr>
              <a:t>áfica</a:t>
            </a:r>
            <a:r>
              <a:rPr lang="es-ES" sz="1200" dirty="0" smtClean="0">
                <a:effectLst/>
                <a:latin typeface="Arial" charset="0"/>
                <a:ea typeface="Calibri" charset="0"/>
                <a:cs typeface="Times New Roman" charset="0"/>
              </a:rPr>
              <a:t> </a:t>
            </a:r>
            <a:r>
              <a:rPr lang="es-ES" sz="1200" dirty="0" smtClean="0">
                <a:effectLst/>
                <a:latin typeface="Arial" charset="0"/>
                <a:ea typeface="Calibri" charset="0"/>
                <a:cs typeface="Times New Roman" charset="0"/>
              </a:rPr>
              <a:t>muestra los intervalos iniciales en los que se definen periodos específicos para una señal inicial periódica. Posteriormente se evidencia </a:t>
            </a:r>
            <a:r>
              <a:rPr lang="es-ES_tradnl" sz="1200" dirty="0" smtClean="0">
                <a:effectLst/>
                <a:latin typeface="Arial" charset="0"/>
                <a:ea typeface="Calibri" charset="0"/>
                <a:cs typeface="Times New Roman" charset="0"/>
              </a:rPr>
              <a:t>c</a:t>
            </a:r>
            <a:r>
              <a:rPr lang="es-ES_tradnl" sz="1200" dirty="0" smtClean="0">
                <a:effectLst/>
                <a:latin typeface="Arial" charset="0"/>
                <a:ea typeface="Calibri" charset="0"/>
                <a:cs typeface="Times New Roman" charset="0"/>
              </a:rPr>
              <a:t>ómo</a:t>
            </a:r>
            <a:r>
              <a:rPr lang="es-ES" sz="1200" dirty="0" smtClean="0">
                <a:effectLst/>
                <a:latin typeface="Arial" charset="0"/>
                <a:ea typeface="Calibri" charset="0"/>
                <a:cs typeface="Times New Roman" charset="0"/>
              </a:rPr>
              <a:t> </a:t>
            </a:r>
            <a:r>
              <a:rPr lang="es-ES" sz="1200" dirty="0" smtClean="0">
                <a:effectLst/>
                <a:latin typeface="Arial" charset="0"/>
                <a:ea typeface="Calibri" charset="0"/>
                <a:cs typeface="Times New Roman" charset="0"/>
              </a:rPr>
              <a:t>pierde la periodicidad llevando su límite al infinito.</a:t>
            </a:r>
            <a:endParaRPr lang="es-CO" sz="1200" dirty="0">
              <a:effectLst/>
              <a:latin typeface="Calibri" charset="0"/>
              <a:ea typeface="Calibri" charset="0"/>
              <a:cs typeface="Times New Roman" charset="0"/>
            </a:endParaRPr>
          </a:p>
        </p:txBody>
      </p:sp>
      <p:pic>
        <p:nvPicPr>
          <p:cNvPr id="9" name="Imagen 8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9641" y="1891363"/>
            <a:ext cx="3741058" cy="2424340"/>
          </a:xfrm>
          <a:prstGeom prst="rect">
            <a:avLst/>
          </a:prstGeom>
          <a:noFill/>
          <a:ln w="0">
            <a:solidFill>
              <a:schemeClr val="tx1"/>
            </a:solidFill>
          </a:ln>
        </p:spPr>
      </p:pic>
      <p:sp>
        <p:nvSpPr>
          <p:cNvPr id="8" name="Rectángulo 7"/>
          <p:cNvSpPr/>
          <p:nvPr/>
        </p:nvSpPr>
        <p:spPr>
          <a:xfrm>
            <a:off x="3831842" y="1407776"/>
            <a:ext cx="487665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1600" b="1" dirty="0" smtClean="0">
                <a:effectLst/>
                <a:latin typeface="Arial" charset="0"/>
                <a:ea typeface="Calibri" charset="0"/>
                <a:cs typeface="Times New Roman" charset="0"/>
              </a:rPr>
              <a:t>Análisis de la función para la integral de Fourier</a:t>
            </a:r>
            <a:endParaRPr lang="es-ES" sz="1600" b="1" dirty="0"/>
          </a:p>
        </p:txBody>
      </p:sp>
    </p:spTree>
    <p:extLst>
      <p:ext uri="{BB962C8B-B14F-4D97-AF65-F5344CB8AC3E}">
        <p14:creationId xmlns:p14="http://schemas.microsoft.com/office/powerpoint/2010/main" val="584522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982686" y="1262743"/>
            <a:ext cx="6335485" cy="38970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ángulo 4"/>
              <p:cNvSpPr/>
              <p:nvPr/>
            </p:nvSpPr>
            <p:spPr>
              <a:xfrm>
                <a:off x="3080657" y="1422943"/>
                <a:ext cx="6139542" cy="357668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" sz="1200" b="1" dirty="0" smtClean="0">
                    <a:solidFill>
                      <a:schemeClr val="tx1"/>
                    </a:solidFill>
                    <a:effectLst/>
                    <a:latin typeface="Arial" charset="0"/>
                    <a:ea typeface="Calibri" charset="0"/>
                    <a:cs typeface="Times New Roman" charset="0"/>
                  </a:rPr>
                  <a:t>Forma compleja de la serie de Fourier</a:t>
                </a:r>
                <a:endParaRPr lang="es-CO" sz="1200" b="1" dirty="0">
                  <a:solidFill>
                    <a:schemeClr val="tx1"/>
                  </a:solidFill>
                  <a:effectLst/>
                  <a:latin typeface="Calibri" charset="0"/>
                  <a:ea typeface="Calibri" charset="0"/>
                  <a:cs typeface="Times New Roman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" sz="1200" dirty="0">
                    <a:solidFill>
                      <a:schemeClr val="tx1"/>
                    </a:solidFill>
                    <a:effectLst/>
                    <a:latin typeface="Arial" charset="0"/>
                    <a:ea typeface="Calibri" charset="0"/>
                    <a:cs typeface="Times New Roman" charset="0"/>
                  </a:rPr>
                  <a:t> </a:t>
                </a:r>
                <a:endParaRPr lang="es-CO" sz="1200" dirty="0">
                  <a:solidFill>
                    <a:schemeClr val="tx1"/>
                  </a:solidFill>
                  <a:effectLst/>
                  <a:latin typeface="Calibri" charset="0"/>
                  <a:ea typeface="Calibri" charset="0"/>
                  <a:cs typeface="Times New Roman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200" i="1">
                          <a:solidFill>
                            <a:schemeClr val="tx1"/>
                          </a:solidFill>
                          <a:effectLst/>
                          <a:latin typeface="Cambria Math" charset="0"/>
                          <a:ea typeface="ＭＳ 明朝" charset="-128"/>
                          <a:cs typeface="Arial" charset="0"/>
                        </a:rPr>
                        <m:t>𝑓</m:t>
                      </m:r>
                      <m:d>
                        <m:dPr>
                          <m:ctrlPr>
                            <a:rPr lang="es-CO" sz="1200" i="1">
                              <a:solidFill>
                                <a:schemeClr val="tx1"/>
                              </a:solidFill>
                              <a:effectLst/>
                              <a:latin typeface="Cambria Math" charset="0"/>
                              <a:ea typeface="ＭＳ 明朝" charset="-128"/>
                              <a:cs typeface="Arial" charset="0"/>
                            </a:rPr>
                          </m:ctrlPr>
                        </m:dPr>
                        <m:e>
                          <m:r>
                            <a:rPr lang="es-ES" sz="1200" i="1">
                              <a:solidFill>
                                <a:schemeClr val="tx1"/>
                              </a:solidFill>
                              <a:effectLst/>
                              <a:latin typeface="Cambria Math" charset="0"/>
                              <a:ea typeface="ＭＳ 明朝" charset="-128"/>
                              <a:cs typeface="Arial" charset="0"/>
                            </a:rPr>
                            <m:t>𝑡</m:t>
                          </m:r>
                        </m:e>
                      </m:d>
                      <m:r>
                        <a:rPr lang="es-ES" sz="1200" i="1">
                          <a:solidFill>
                            <a:schemeClr val="tx1"/>
                          </a:solidFill>
                          <a:effectLst/>
                          <a:latin typeface="Cambria Math" charset="0"/>
                          <a:ea typeface="ＭＳ 明朝" charset="-128"/>
                          <a:cs typeface="Arial" charset="0"/>
                        </a:rPr>
                        <m:t>=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es-CO" sz="1200" i="1">
                              <a:solidFill>
                                <a:schemeClr val="tx1"/>
                              </a:solidFill>
                              <a:effectLst/>
                              <a:latin typeface="Cambria Math" charset="0"/>
                              <a:ea typeface="ＭＳ 明朝" charset="-128"/>
                              <a:cs typeface="Arial" charset="0"/>
                            </a:rPr>
                          </m:ctrlPr>
                        </m:naryPr>
                        <m:sub>
                          <m:r>
                            <a:rPr lang="es-ES" sz="1200" i="1">
                              <a:solidFill>
                                <a:schemeClr val="tx1"/>
                              </a:solidFill>
                              <a:effectLst/>
                              <a:latin typeface="Cambria Math" charset="0"/>
                              <a:ea typeface="ＭＳ 明朝" charset="-128"/>
                              <a:cs typeface="Arial" charset="0"/>
                            </a:rPr>
                            <m:t>𝑛</m:t>
                          </m:r>
                          <m:r>
                            <a:rPr lang="es-ES" sz="1200" i="1">
                              <a:solidFill>
                                <a:schemeClr val="tx1"/>
                              </a:solidFill>
                              <a:effectLst/>
                              <a:latin typeface="Cambria Math" charset="0"/>
                              <a:ea typeface="ＭＳ 明朝" charset="-128"/>
                              <a:cs typeface="Arial" charset="0"/>
                            </a:rPr>
                            <m:t>=−∞</m:t>
                          </m:r>
                        </m:sub>
                        <m:sup>
                          <m:r>
                            <a:rPr lang="es-ES" sz="1200" i="1">
                              <a:solidFill>
                                <a:schemeClr val="tx1"/>
                              </a:solidFill>
                              <a:effectLst/>
                              <a:latin typeface="Cambria Math" charset="0"/>
                              <a:ea typeface="ＭＳ 明朝" charset="-128"/>
                              <a:cs typeface="Arial" charset="0"/>
                            </a:rPr>
                            <m:t>∞</m:t>
                          </m:r>
                        </m:sup>
                        <m:e>
                          <m:sSub>
                            <m:sSubPr>
                              <m:ctrlPr>
                                <a:rPr lang="es-CO" sz="12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charset="0"/>
                                  <a:ea typeface="ＭＳ 明朝" charset="-128"/>
                                  <a:cs typeface="Arial" charset="0"/>
                                </a:rPr>
                              </m:ctrlPr>
                            </m:sSubPr>
                            <m:e>
                              <m:r>
                                <a:rPr lang="es-ES" sz="12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charset="0"/>
                                  <a:ea typeface="ＭＳ 明朝" charset="-128"/>
                                  <a:cs typeface="Arial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s-ES" sz="12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charset="0"/>
                                  <a:ea typeface="ＭＳ 明朝" charset="-128"/>
                                  <a:cs typeface="Arial" charset="0"/>
                                </a:rPr>
                                <m:t>𝑛</m:t>
                              </m:r>
                              <m:r>
                                <a:rPr lang="es-ES" sz="12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charset="0"/>
                                  <a:ea typeface="ＭＳ 明朝" charset="-128"/>
                                  <a:cs typeface="Arial" charset="0"/>
                                </a:rPr>
                                <m:t> </m:t>
                              </m:r>
                            </m:sub>
                          </m:sSub>
                          <m:sSup>
                            <m:sSupPr>
                              <m:ctrlPr>
                                <a:rPr lang="es-CO" sz="12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charset="0"/>
                                  <a:ea typeface="ＭＳ 明朝" charset="-128"/>
                                  <a:cs typeface="Arial" charset="0"/>
                                </a:rPr>
                              </m:ctrlPr>
                            </m:sSupPr>
                            <m:e>
                              <m:r>
                                <a:rPr lang="es-ES" sz="12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charset="0"/>
                                  <a:ea typeface="ＭＳ 明朝" charset="-128"/>
                                  <a:cs typeface="Arial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s-ES" sz="12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charset="0"/>
                                  <a:ea typeface="ＭＳ 明朝" charset="-128"/>
                                  <a:cs typeface="Arial" charset="0"/>
                                </a:rPr>
                                <m:t>𝑗</m:t>
                              </m:r>
                              <m:r>
                                <a:rPr lang="es-ES" sz="12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charset="0"/>
                                  <a:ea typeface="Calibri" charset="0"/>
                                  <a:cs typeface="Arial" charset="0"/>
                                </a:rPr>
                                <m:t>𝑛</m:t>
                              </m:r>
                              <m:sSub>
                                <m:sSubPr>
                                  <m:ctrlPr>
                                    <a:rPr lang="es-CO" sz="12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charset="0"/>
                                      <a:ea typeface="Calibri" charset="0"/>
                                      <a:cs typeface="Arial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sz="12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charset="0"/>
                                      <a:ea typeface="Calibri" charset="0"/>
                                      <a:cs typeface="Arial" charset="0"/>
                                    </a:rPr>
                                    <m:t>𝜔</m:t>
                                  </m:r>
                                </m:e>
                                <m:sub>
                                  <m:r>
                                    <a:rPr lang="es-ES" sz="12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charset="0"/>
                                      <a:ea typeface="Calibri" charset="0"/>
                                      <a:cs typeface="Arial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s-ES" sz="12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charset="0"/>
                                  <a:ea typeface="Calibri" charset="0"/>
                                  <a:cs typeface="Arial" charset="0"/>
                                </a:rPr>
                                <m:t>𝑡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s-CO" sz="1200" dirty="0">
                  <a:solidFill>
                    <a:schemeClr val="tx1"/>
                  </a:solidFill>
                  <a:effectLst/>
                  <a:latin typeface="Calibri" charset="0"/>
                  <a:ea typeface="Calibri" charset="0"/>
                  <a:cs typeface="Times New Roman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" sz="1200" dirty="0">
                    <a:solidFill>
                      <a:schemeClr val="tx1"/>
                    </a:solidFill>
                    <a:effectLst/>
                    <a:latin typeface="Arial" charset="0"/>
                    <a:ea typeface="ＭＳ 明朝" charset="-128"/>
                    <a:cs typeface="Times New Roman" charset="0"/>
                  </a:rPr>
                  <a:t> 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CO" sz="1200" i="1">
                            <a:solidFill>
                              <a:schemeClr val="tx1"/>
                            </a:solidFill>
                            <a:effectLst/>
                            <a:latin typeface="Cambria Math" charset="0"/>
                            <a:ea typeface="ＭＳ 明朝" charset="-128"/>
                            <a:cs typeface="Arial" charset="0"/>
                          </a:rPr>
                        </m:ctrlPr>
                      </m:sSubPr>
                      <m:e>
                        <m:r>
                          <a:rPr lang="es-ES" sz="1200" i="1">
                            <a:solidFill>
                              <a:schemeClr val="tx1"/>
                            </a:solidFill>
                            <a:effectLst/>
                            <a:latin typeface="Cambria Math" charset="0"/>
                            <a:ea typeface="ＭＳ 明朝" charset="-128"/>
                            <a:cs typeface="Arial" charset="0"/>
                          </a:rPr>
                          <m:t>𝐶</m:t>
                        </m:r>
                      </m:e>
                      <m:sub>
                        <m:r>
                          <a:rPr lang="es-ES" sz="1200" i="1">
                            <a:solidFill>
                              <a:schemeClr val="tx1"/>
                            </a:solidFill>
                            <a:effectLst/>
                            <a:latin typeface="Cambria Math" charset="0"/>
                            <a:ea typeface="ＭＳ 明朝" charset="-128"/>
                            <a:cs typeface="Arial" charset="0"/>
                          </a:rPr>
                          <m:t>𝑛</m:t>
                        </m:r>
                      </m:sub>
                    </m:sSub>
                    <m:r>
                      <a:rPr lang="es-ES" sz="1200" i="1">
                        <a:solidFill>
                          <a:schemeClr val="tx1"/>
                        </a:solidFill>
                        <a:effectLst/>
                        <a:latin typeface="Cambria Math" charset="0"/>
                        <a:ea typeface="ＭＳ 明朝" charset="-128"/>
                        <a:cs typeface="Arial" charset="0"/>
                      </a:rPr>
                      <m:t>=</m:t>
                    </m:r>
                    <m:f>
                      <m:fPr>
                        <m:ctrlPr>
                          <a:rPr lang="es-CO" sz="1200" i="1">
                            <a:solidFill>
                              <a:schemeClr val="tx1"/>
                            </a:solidFill>
                            <a:effectLst/>
                            <a:latin typeface="Cambria Math" charset="0"/>
                            <a:ea typeface="ＭＳ 明朝" charset="-128"/>
                            <a:cs typeface="Arial" charset="0"/>
                          </a:rPr>
                        </m:ctrlPr>
                      </m:fPr>
                      <m:num>
                        <m:r>
                          <a:rPr lang="es-ES" sz="1200" i="1">
                            <a:solidFill>
                              <a:schemeClr val="tx1"/>
                            </a:solidFill>
                            <a:effectLst/>
                            <a:latin typeface="Cambria Math" charset="0"/>
                            <a:ea typeface="ＭＳ 明朝" charset="-128"/>
                            <a:cs typeface="Arial" charset="0"/>
                          </a:rPr>
                          <m:t>1</m:t>
                        </m:r>
                      </m:num>
                      <m:den>
                        <m:r>
                          <a:rPr lang="es-ES" sz="1200" i="1">
                            <a:solidFill>
                              <a:schemeClr val="tx1"/>
                            </a:solidFill>
                            <a:effectLst/>
                            <a:latin typeface="Cambria Math" charset="0"/>
                            <a:ea typeface="ＭＳ 明朝" charset="-128"/>
                            <a:cs typeface="Arial" charset="0"/>
                          </a:rPr>
                          <m:t>𝑇</m:t>
                        </m:r>
                      </m:den>
                    </m:f>
                    <m:nary>
                      <m:naryPr>
                        <m:limLoc m:val="subSup"/>
                        <m:ctrlPr>
                          <a:rPr lang="es-CO" sz="1200" i="1">
                            <a:solidFill>
                              <a:schemeClr val="tx1"/>
                            </a:solidFill>
                            <a:effectLst/>
                            <a:latin typeface="Cambria Math" charset="0"/>
                            <a:ea typeface="ＭＳ 明朝" charset="-128"/>
                            <a:cs typeface="Arial" charset="0"/>
                          </a:rPr>
                        </m:ctrlPr>
                      </m:naryPr>
                      <m:sub>
                        <m:r>
                          <a:rPr lang="es-ES" sz="1200" i="1">
                            <a:solidFill>
                              <a:schemeClr val="tx1"/>
                            </a:solidFill>
                            <a:effectLst/>
                            <a:latin typeface="Cambria Math" charset="0"/>
                            <a:ea typeface="ＭＳ 明朝" charset="-128"/>
                            <a:cs typeface="Arial" charset="0"/>
                          </a:rPr>
                          <m:t>−</m:t>
                        </m:r>
                        <m:f>
                          <m:fPr>
                            <m:ctrlPr>
                              <a:rPr lang="es-CO" sz="1200" i="1">
                                <a:solidFill>
                                  <a:schemeClr val="tx1"/>
                                </a:solidFill>
                                <a:effectLst/>
                                <a:latin typeface="Cambria Math" charset="0"/>
                                <a:ea typeface="ＭＳ 明朝" charset="-128"/>
                                <a:cs typeface="Arial" charset="0"/>
                              </a:rPr>
                            </m:ctrlPr>
                          </m:fPr>
                          <m:num>
                            <m:r>
                              <a:rPr lang="es-ES" sz="1200" i="1">
                                <a:solidFill>
                                  <a:schemeClr val="tx1"/>
                                </a:solidFill>
                                <a:effectLst/>
                                <a:latin typeface="Cambria Math" charset="0"/>
                                <a:ea typeface="ＭＳ 明朝" charset="-128"/>
                                <a:cs typeface="Arial" charset="0"/>
                              </a:rPr>
                              <m:t>𝑇</m:t>
                            </m:r>
                          </m:num>
                          <m:den>
                            <m:r>
                              <a:rPr lang="es-ES" sz="1200" i="1">
                                <a:solidFill>
                                  <a:schemeClr val="tx1"/>
                                </a:solidFill>
                                <a:effectLst/>
                                <a:latin typeface="Cambria Math" charset="0"/>
                                <a:ea typeface="ＭＳ 明朝" charset="-128"/>
                                <a:cs typeface="Arial" charset="0"/>
                              </a:rPr>
                              <m:t>2</m:t>
                            </m:r>
                          </m:den>
                        </m:f>
                      </m:sub>
                      <m:sup>
                        <m:f>
                          <m:fPr>
                            <m:ctrlPr>
                              <a:rPr lang="es-CO" sz="1200" i="1">
                                <a:solidFill>
                                  <a:schemeClr val="tx1"/>
                                </a:solidFill>
                                <a:effectLst/>
                                <a:latin typeface="Cambria Math" charset="0"/>
                                <a:ea typeface="ＭＳ 明朝" charset="-128"/>
                                <a:cs typeface="Arial" charset="0"/>
                              </a:rPr>
                            </m:ctrlPr>
                          </m:fPr>
                          <m:num>
                            <m:r>
                              <a:rPr lang="es-ES" sz="1200" i="1">
                                <a:solidFill>
                                  <a:schemeClr val="tx1"/>
                                </a:solidFill>
                                <a:effectLst/>
                                <a:latin typeface="Cambria Math" charset="0"/>
                                <a:ea typeface="ＭＳ 明朝" charset="-128"/>
                                <a:cs typeface="Arial" charset="0"/>
                              </a:rPr>
                              <m:t>𝑇</m:t>
                            </m:r>
                          </m:num>
                          <m:den>
                            <m:r>
                              <a:rPr lang="es-ES" sz="1200" i="1">
                                <a:solidFill>
                                  <a:schemeClr val="tx1"/>
                                </a:solidFill>
                                <a:effectLst/>
                                <a:latin typeface="Cambria Math" charset="0"/>
                                <a:ea typeface="ＭＳ 明朝" charset="-128"/>
                                <a:cs typeface="Arial" charset="0"/>
                              </a:rPr>
                              <m:t>2</m:t>
                            </m:r>
                          </m:den>
                        </m:f>
                      </m:sup>
                      <m:e>
                        <m:r>
                          <a:rPr lang="es-ES" sz="1200" i="1">
                            <a:solidFill>
                              <a:schemeClr val="tx1"/>
                            </a:solidFill>
                            <a:effectLst/>
                            <a:latin typeface="Cambria Math" charset="0"/>
                            <a:ea typeface="ＭＳ 明朝" charset="-128"/>
                            <a:cs typeface="Arial" charset="0"/>
                          </a:rPr>
                          <m:t>𝑓</m:t>
                        </m:r>
                        <m:d>
                          <m:dPr>
                            <m:ctrlPr>
                              <a:rPr lang="es-CO" sz="1200" i="1">
                                <a:solidFill>
                                  <a:schemeClr val="tx1"/>
                                </a:solidFill>
                                <a:effectLst/>
                                <a:latin typeface="Cambria Math" charset="0"/>
                                <a:ea typeface="ＭＳ 明朝" charset="-128"/>
                                <a:cs typeface="Arial" charset="0"/>
                              </a:rPr>
                            </m:ctrlPr>
                          </m:dPr>
                          <m:e>
                            <m:r>
                              <a:rPr lang="es-ES" sz="1200" i="1">
                                <a:solidFill>
                                  <a:schemeClr val="tx1"/>
                                </a:solidFill>
                                <a:effectLst/>
                                <a:latin typeface="Cambria Math" charset="0"/>
                                <a:ea typeface="ＭＳ 明朝" charset="-128"/>
                                <a:cs typeface="Arial" charset="0"/>
                              </a:rPr>
                              <m:t>𝑡</m:t>
                            </m:r>
                          </m:e>
                        </m:d>
                        <m:sSup>
                          <m:sSupPr>
                            <m:ctrlPr>
                              <a:rPr lang="es-CO" sz="1200" i="1">
                                <a:solidFill>
                                  <a:schemeClr val="tx1"/>
                                </a:solidFill>
                                <a:effectLst/>
                                <a:latin typeface="Cambria Math" charset="0"/>
                                <a:ea typeface="ＭＳ 明朝" charset="-128"/>
                                <a:cs typeface="Arial" charset="0"/>
                              </a:rPr>
                            </m:ctrlPr>
                          </m:sSupPr>
                          <m:e>
                            <m:r>
                              <a:rPr lang="es-ES" sz="1200" i="1">
                                <a:solidFill>
                                  <a:schemeClr val="tx1"/>
                                </a:solidFill>
                                <a:effectLst/>
                                <a:latin typeface="Cambria Math" charset="0"/>
                                <a:ea typeface="ＭＳ 明朝" charset="-128"/>
                                <a:cs typeface="Arial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s-ES" sz="1200" i="1">
                                <a:solidFill>
                                  <a:schemeClr val="tx1"/>
                                </a:solidFill>
                                <a:effectLst/>
                                <a:latin typeface="Cambria Math" charset="0"/>
                                <a:ea typeface="ＭＳ 明朝" charset="-128"/>
                                <a:cs typeface="Arial" charset="0"/>
                              </a:rPr>
                              <m:t>−</m:t>
                            </m:r>
                            <m:r>
                              <a:rPr lang="es-ES" sz="1200" i="1">
                                <a:solidFill>
                                  <a:schemeClr val="tx1"/>
                                </a:solidFill>
                                <a:effectLst/>
                                <a:latin typeface="Cambria Math" charset="0"/>
                                <a:ea typeface="ＭＳ 明朝" charset="-128"/>
                                <a:cs typeface="Arial" charset="0"/>
                              </a:rPr>
                              <m:t>𝑗𝑛</m:t>
                            </m:r>
                            <m:sSub>
                              <m:sSubPr>
                                <m:ctrlPr>
                                  <a:rPr lang="es-CO" sz="1200" i="1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charset="0"/>
                                    <a:ea typeface="Calibri" charset="0"/>
                                    <a:cs typeface="Arial" charset="0"/>
                                  </a:rPr>
                                </m:ctrlPr>
                              </m:sSubPr>
                              <m:e>
                                <m:r>
                                  <a:rPr lang="es-ES" sz="1200" i="1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charset="0"/>
                                    <a:ea typeface="Calibri" charset="0"/>
                                    <a:cs typeface="Arial" charset="0"/>
                                  </a:rPr>
                                  <m:t>𝜔</m:t>
                                </m:r>
                              </m:e>
                              <m:sub>
                                <m:r>
                                  <a:rPr lang="es-ES" sz="1200" i="1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charset="0"/>
                                    <a:ea typeface="Calibri" charset="0"/>
                                    <a:cs typeface="Arial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s-ES" sz="1200" i="1">
                                <a:solidFill>
                                  <a:schemeClr val="tx1"/>
                                </a:solidFill>
                                <a:effectLst/>
                                <a:latin typeface="Cambria Math" charset="0"/>
                                <a:ea typeface="Calibri" charset="0"/>
                                <a:cs typeface="Arial" charset="0"/>
                              </a:rPr>
                              <m:t>𝑡</m:t>
                            </m:r>
                          </m:sup>
                        </m:sSup>
                        <m:r>
                          <a:rPr lang="es-ES" sz="1200" i="1">
                            <a:solidFill>
                              <a:schemeClr val="tx1"/>
                            </a:solidFill>
                            <a:effectLst/>
                            <a:latin typeface="Cambria Math" charset="0"/>
                            <a:ea typeface="ＭＳ 明朝" charset="-128"/>
                            <a:cs typeface="Arial" charset="0"/>
                          </a:rPr>
                          <m:t>𝑑𝑡</m:t>
                        </m:r>
                      </m:e>
                    </m:nary>
                  </m:oMath>
                </a14:m>
                <a:endParaRPr lang="es-CO" sz="1200" dirty="0">
                  <a:solidFill>
                    <a:schemeClr val="tx1"/>
                  </a:solidFill>
                  <a:effectLst/>
                  <a:latin typeface="Calibri" charset="0"/>
                  <a:ea typeface="Calibri" charset="0"/>
                  <a:cs typeface="Times New Roman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" sz="1200" dirty="0">
                    <a:solidFill>
                      <a:schemeClr val="tx1"/>
                    </a:solidFill>
                    <a:effectLst/>
                    <a:latin typeface="Arial" charset="0"/>
                    <a:ea typeface="ＭＳ 明朝" charset="-128"/>
                    <a:cs typeface="Times New Roman" charset="0"/>
                  </a:rPr>
                  <a:t> 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CO" sz="1200" i="1">
                            <a:solidFill>
                              <a:schemeClr val="tx1"/>
                            </a:solidFill>
                            <a:effectLst/>
                            <a:latin typeface="Cambria Math" charset="0"/>
                            <a:ea typeface="Calibri" charset="0"/>
                            <a:cs typeface="Arial" charset="0"/>
                          </a:rPr>
                        </m:ctrlPr>
                      </m:sSubPr>
                      <m:e>
                        <m:r>
                          <a:rPr lang="es-ES" sz="1200" i="1">
                            <a:solidFill>
                              <a:schemeClr val="tx1"/>
                            </a:solidFill>
                            <a:effectLst/>
                            <a:latin typeface="Cambria Math" charset="0"/>
                            <a:ea typeface="Calibri" charset="0"/>
                            <a:cs typeface="Arial" charset="0"/>
                          </a:rPr>
                          <m:t>𝜔</m:t>
                        </m:r>
                      </m:e>
                      <m:sub>
                        <m:r>
                          <a:rPr lang="es-ES" sz="1200" i="1">
                            <a:solidFill>
                              <a:schemeClr val="tx1"/>
                            </a:solidFill>
                            <a:effectLst/>
                            <a:latin typeface="Cambria Math" charset="0"/>
                            <a:ea typeface="Calibri" charset="0"/>
                            <a:cs typeface="Arial" charset="0"/>
                          </a:rPr>
                          <m:t>0</m:t>
                        </m:r>
                      </m:sub>
                    </m:sSub>
                    <m:r>
                      <a:rPr lang="es-ES" sz="1200" i="1">
                        <a:solidFill>
                          <a:schemeClr val="tx1"/>
                        </a:solidFill>
                        <a:effectLst/>
                        <a:latin typeface="Cambria Math" charset="0"/>
                        <a:ea typeface="Calibri" charset="0"/>
                        <a:cs typeface="Arial" charset="0"/>
                      </a:rPr>
                      <m:t>=</m:t>
                    </m:r>
                    <m:f>
                      <m:fPr>
                        <m:ctrlPr>
                          <a:rPr lang="es-CO" sz="1200" i="1">
                            <a:solidFill>
                              <a:schemeClr val="tx1"/>
                            </a:solidFill>
                            <a:effectLst/>
                            <a:latin typeface="Cambria Math" charset="0"/>
                            <a:ea typeface="Calibri" charset="0"/>
                            <a:cs typeface="Arial" charset="0"/>
                          </a:rPr>
                        </m:ctrlPr>
                      </m:fPr>
                      <m:num>
                        <m:r>
                          <a:rPr lang="es-ES" sz="1200" i="1">
                            <a:solidFill>
                              <a:schemeClr val="tx1"/>
                            </a:solidFill>
                            <a:effectLst/>
                            <a:latin typeface="Cambria Math" charset="0"/>
                            <a:ea typeface="Calibri" charset="0"/>
                            <a:cs typeface="Arial" charset="0"/>
                          </a:rPr>
                          <m:t>2</m:t>
                        </m:r>
                        <m:r>
                          <a:rPr lang="es-ES" sz="1200" i="1">
                            <a:solidFill>
                              <a:schemeClr val="tx1"/>
                            </a:solidFill>
                            <a:effectLst/>
                            <a:latin typeface="Cambria Math" charset="0"/>
                            <a:ea typeface="Calibri" charset="0"/>
                            <a:cs typeface="Arial" charset="0"/>
                          </a:rPr>
                          <m:t>𝜋</m:t>
                        </m:r>
                      </m:num>
                      <m:den>
                        <m:r>
                          <a:rPr lang="es-ES" sz="1200" i="1">
                            <a:solidFill>
                              <a:schemeClr val="tx1"/>
                            </a:solidFill>
                            <a:effectLst/>
                            <a:latin typeface="Cambria Math" charset="0"/>
                            <a:ea typeface="Calibri" charset="0"/>
                            <a:cs typeface="Arial" charset="0"/>
                          </a:rPr>
                          <m:t>𝑇</m:t>
                        </m:r>
                      </m:den>
                    </m:f>
                  </m:oMath>
                </a14:m>
                <a:endParaRPr lang="es-CO" sz="1200" dirty="0">
                  <a:solidFill>
                    <a:schemeClr val="tx1"/>
                  </a:solidFill>
                  <a:effectLst/>
                  <a:latin typeface="Calibri" charset="0"/>
                  <a:ea typeface="Calibri" charset="0"/>
                  <a:cs typeface="Times New Roman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" sz="1200" dirty="0">
                    <a:solidFill>
                      <a:schemeClr val="tx1"/>
                    </a:solidFill>
                    <a:effectLst/>
                    <a:latin typeface="Arial" charset="0"/>
                    <a:ea typeface="ＭＳ 明朝" charset="-128"/>
                    <a:cs typeface="Times New Roman" charset="0"/>
                  </a:rPr>
                  <a:t> </a:t>
                </a:r>
                <a14:m>
                  <m:oMath xmlns:m="http://schemas.openxmlformats.org/officeDocument/2006/math">
                    <m:r>
                      <a:rPr lang="es-ES" sz="1200" i="1">
                        <a:solidFill>
                          <a:schemeClr val="tx1"/>
                        </a:solidFill>
                        <a:effectLst/>
                        <a:latin typeface="Cambria Math" charset="0"/>
                        <a:ea typeface="ＭＳ 明朝" charset="-128"/>
                        <a:cs typeface="Arial" charset="0"/>
                      </a:rPr>
                      <m:t>𝑓</m:t>
                    </m:r>
                    <m:d>
                      <m:dPr>
                        <m:ctrlPr>
                          <a:rPr lang="es-CO" sz="1200" i="1">
                            <a:solidFill>
                              <a:schemeClr val="tx1"/>
                            </a:solidFill>
                            <a:effectLst/>
                            <a:latin typeface="Cambria Math" charset="0"/>
                            <a:ea typeface="ＭＳ 明朝" charset="-128"/>
                            <a:cs typeface="Arial" charset="0"/>
                          </a:rPr>
                        </m:ctrlPr>
                      </m:dPr>
                      <m:e>
                        <m:r>
                          <a:rPr lang="es-ES" sz="1200" i="1">
                            <a:solidFill>
                              <a:schemeClr val="tx1"/>
                            </a:solidFill>
                            <a:effectLst/>
                            <a:latin typeface="Cambria Math" charset="0"/>
                            <a:ea typeface="ＭＳ 明朝" charset="-128"/>
                            <a:cs typeface="Arial" charset="0"/>
                          </a:rPr>
                          <m:t>𝑡</m:t>
                        </m:r>
                      </m:e>
                    </m:d>
                    <m:r>
                      <a:rPr lang="es-ES" sz="1200" i="1">
                        <a:solidFill>
                          <a:schemeClr val="tx1"/>
                        </a:solidFill>
                        <a:effectLst/>
                        <a:latin typeface="Cambria Math" charset="0"/>
                        <a:ea typeface="ＭＳ 明朝" charset="-128"/>
                        <a:cs typeface="Arial" charset="0"/>
                      </a:rPr>
                      <m:t>=</m:t>
                    </m:r>
                    <m:nary>
                      <m:naryPr>
                        <m:chr m:val="∑"/>
                        <m:limLoc m:val="undOvr"/>
                        <m:ctrlPr>
                          <a:rPr lang="es-CO" sz="1200" i="1">
                            <a:solidFill>
                              <a:schemeClr val="tx1"/>
                            </a:solidFill>
                            <a:effectLst/>
                            <a:latin typeface="Cambria Math" charset="0"/>
                            <a:ea typeface="ＭＳ 明朝" charset="-128"/>
                            <a:cs typeface="Arial" charset="0"/>
                          </a:rPr>
                        </m:ctrlPr>
                      </m:naryPr>
                      <m:sub>
                        <m:r>
                          <a:rPr lang="es-ES" sz="1200" i="1">
                            <a:solidFill>
                              <a:schemeClr val="tx1"/>
                            </a:solidFill>
                            <a:effectLst/>
                            <a:latin typeface="Cambria Math" charset="0"/>
                            <a:ea typeface="ＭＳ 明朝" charset="-128"/>
                            <a:cs typeface="Arial" charset="0"/>
                          </a:rPr>
                          <m:t>𝑛</m:t>
                        </m:r>
                        <m:r>
                          <a:rPr lang="es-ES" sz="1200" i="1">
                            <a:solidFill>
                              <a:schemeClr val="tx1"/>
                            </a:solidFill>
                            <a:effectLst/>
                            <a:latin typeface="Cambria Math" charset="0"/>
                            <a:ea typeface="ＭＳ 明朝" charset="-128"/>
                            <a:cs typeface="Arial" charset="0"/>
                          </a:rPr>
                          <m:t>=−∞</m:t>
                        </m:r>
                      </m:sub>
                      <m:sup>
                        <m:r>
                          <a:rPr lang="es-ES" sz="1200" i="1">
                            <a:solidFill>
                              <a:schemeClr val="tx1"/>
                            </a:solidFill>
                            <a:effectLst/>
                            <a:latin typeface="Cambria Math" charset="0"/>
                            <a:ea typeface="ＭＳ 明朝" charset="-128"/>
                            <a:cs typeface="Arial" charset="0"/>
                          </a:rPr>
                          <m:t>∞</m:t>
                        </m:r>
                      </m:sup>
                      <m:e>
                        <m:d>
                          <m:dPr>
                            <m:begChr m:val="["/>
                            <m:endChr m:val="]"/>
                            <m:ctrlPr>
                              <a:rPr lang="es-CO" sz="1200" i="1">
                                <a:solidFill>
                                  <a:schemeClr val="tx1"/>
                                </a:solidFill>
                                <a:effectLst/>
                                <a:latin typeface="Cambria Math" charset="0"/>
                                <a:ea typeface="ＭＳ 明朝" charset="-128"/>
                                <a:cs typeface="Arial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s-CO" sz="1200" i="1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charset="0"/>
                                    <a:ea typeface="ＭＳ 明朝" charset="-128"/>
                                    <a:cs typeface="Arial" charset="0"/>
                                  </a:rPr>
                                </m:ctrlPr>
                              </m:fPr>
                              <m:num>
                                <m:r>
                                  <a:rPr lang="es-ES" sz="1200" i="1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charset="0"/>
                                    <a:ea typeface="ＭＳ 明朝" charset="-128"/>
                                    <a:cs typeface="Arial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s-ES" sz="1200" i="1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charset="0"/>
                                    <a:ea typeface="ＭＳ 明朝" charset="-128"/>
                                    <a:cs typeface="Arial" charset="0"/>
                                  </a:rPr>
                                  <m:t>𝑇</m:t>
                                </m:r>
                              </m:den>
                            </m:f>
                            <m:nary>
                              <m:naryPr>
                                <m:limLoc m:val="subSup"/>
                                <m:ctrlPr>
                                  <a:rPr lang="es-CO" sz="1200" i="1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charset="0"/>
                                    <a:ea typeface="ＭＳ 明朝" charset="-128"/>
                                    <a:cs typeface="Arial" charset="0"/>
                                  </a:rPr>
                                </m:ctrlPr>
                              </m:naryPr>
                              <m:sub>
                                <m:r>
                                  <a:rPr lang="es-ES" sz="1200" i="1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charset="0"/>
                                    <a:ea typeface="ＭＳ 明朝" charset="-128"/>
                                    <a:cs typeface="Arial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s-CO" sz="12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charset="0"/>
                                        <a:ea typeface="ＭＳ 明朝" charset="-128"/>
                                        <a:cs typeface="Arial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ES" sz="12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charset="0"/>
                                        <a:ea typeface="ＭＳ 明朝" charset="-128"/>
                                        <a:cs typeface="Arial" charset="0"/>
                                      </a:rPr>
                                      <m:t>𝑇</m:t>
                                    </m:r>
                                  </m:num>
                                  <m:den>
                                    <m:r>
                                      <a:rPr lang="es-ES" sz="12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charset="0"/>
                                        <a:ea typeface="ＭＳ 明朝" charset="-128"/>
                                        <a:cs typeface="Arial" charset="0"/>
                                      </a:rPr>
                                      <m:t>2</m:t>
                                    </m:r>
                                  </m:den>
                                </m:f>
                              </m:sub>
                              <m:sup>
                                <m:f>
                                  <m:fPr>
                                    <m:ctrlPr>
                                      <a:rPr lang="es-CO" sz="12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charset="0"/>
                                        <a:ea typeface="ＭＳ 明朝" charset="-128"/>
                                        <a:cs typeface="Arial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ES" sz="12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charset="0"/>
                                        <a:ea typeface="ＭＳ 明朝" charset="-128"/>
                                        <a:cs typeface="Arial" charset="0"/>
                                      </a:rPr>
                                      <m:t>𝑇</m:t>
                                    </m:r>
                                  </m:num>
                                  <m:den>
                                    <m:r>
                                      <a:rPr lang="es-ES" sz="12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charset="0"/>
                                        <a:ea typeface="ＭＳ 明朝" charset="-128"/>
                                        <a:cs typeface="Arial" charset="0"/>
                                      </a:rPr>
                                      <m:t>2</m:t>
                                    </m:r>
                                  </m:den>
                                </m:f>
                              </m:sup>
                              <m:e>
                                <m:r>
                                  <a:rPr lang="es-ES" sz="1200" i="1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charset="0"/>
                                    <a:ea typeface="ＭＳ 明朝" charset="-128"/>
                                    <a:cs typeface="Arial" charset="0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s-CO" sz="12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charset="0"/>
                                        <a:ea typeface="ＭＳ 明朝" charset="-128"/>
                                        <a:cs typeface="Arial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s-ES" sz="12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charset="0"/>
                                        <a:ea typeface="ＭＳ 明朝" charset="-128"/>
                                        <a:cs typeface="Arial" charset="0"/>
                                      </a:rPr>
                                      <m:t>𝑡</m:t>
                                    </m:r>
                                  </m:e>
                                </m:d>
                                <m:sSup>
                                  <m:sSupPr>
                                    <m:ctrlPr>
                                      <a:rPr lang="es-CO" sz="12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charset="0"/>
                                        <a:ea typeface="ＭＳ 明朝" charset="-128"/>
                                        <a:cs typeface="Arial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ES" sz="12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charset="0"/>
                                        <a:ea typeface="ＭＳ 明朝" charset="-128"/>
                                        <a:cs typeface="Arial" charset="0"/>
                                      </a:rPr>
                                      <m:t>𝑒</m:t>
                                    </m:r>
                                  </m:e>
                                  <m:sup>
                                    <m:r>
                                      <a:rPr lang="es-ES" sz="12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charset="0"/>
                                        <a:ea typeface="ＭＳ 明朝" charset="-128"/>
                                        <a:cs typeface="Arial" charset="0"/>
                                      </a:rPr>
                                      <m:t>−</m:t>
                                    </m:r>
                                    <m:r>
                                      <a:rPr lang="es-ES" sz="12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charset="0"/>
                                        <a:ea typeface="ＭＳ 明朝" charset="-128"/>
                                        <a:cs typeface="Arial" charset="0"/>
                                      </a:rPr>
                                      <m:t>𝑗𝑛</m:t>
                                    </m:r>
                                    <m:sSub>
                                      <m:sSubPr>
                                        <m:ctrlPr>
                                          <a:rPr lang="es-CO" sz="1200" i="1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charset="0"/>
                                            <a:ea typeface="Calibri" charset="0"/>
                                            <a:cs typeface="Arial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s-ES" sz="1200" i="1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charset="0"/>
                                            <a:ea typeface="Calibri" charset="0"/>
                                            <a:cs typeface="Arial" charset="0"/>
                                          </a:rPr>
                                          <m:t>𝜔</m:t>
                                        </m:r>
                                      </m:e>
                                      <m:sub>
                                        <m:r>
                                          <a:rPr lang="es-ES" sz="1200" i="1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charset="0"/>
                                            <a:ea typeface="Calibri" charset="0"/>
                                            <a:cs typeface="Arial" charset="0"/>
                                          </a:rPr>
                                          <m:t>0</m:t>
                                        </m:r>
                                      </m:sub>
                                    </m:sSub>
                                    <m:r>
                                      <a:rPr lang="es-ES" sz="12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charset="0"/>
                                        <a:ea typeface="Calibri" charset="0"/>
                                        <a:cs typeface="Arial" charset="0"/>
                                      </a:rPr>
                                      <m:t>𝑡</m:t>
                                    </m:r>
                                  </m:sup>
                                </m:sSup>
                                <m:r>
                                  <a:rPr lang="es-ES" sz="1200" i="1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charset="0"/>
                                    <a:ea typeface="ＭＳ 明朝" charset="-128"/>
                                    <a:cs typeface="Arial" charset="0"/>
                                  </a:rPr>
                                  <m:t>𝑑𝑡</m:t>
                                </m:r>
                              </m:e>
                            </m:nary>
                          </m:e>
                        </m:d>
                        <m:sSup>
                          <m:sSupPr>
                            <m:ctrlPr>
                              <a:rPr lang="es-CO" sz="1200" i="1">
                                <a:solidFill>
                                  <a:schemeClr val="tx1"/>
                                </a:solidFill>
                                <a:effectLst/>
                                <a:latin typeface="Cambria Math" charset="0"/>
                                <a:ea typeface="ＭＳ 明朝" charset="-128"/>
                                <a:cs typeface="Arial" charset="0"/>
                              </a:rPr>
                            </m:ctrlPr>
                          </m:sSupPr>
                          <m:e>
                            <m:r>
                              <a:rPr lang="es-ES" sz="1200" i="1">
                                <a:solidFill>
                                  <a:schemeClr val="tx1"/>
                                </a:solidFill>
                                <a:effectLst/>
                                <a:latin typeface="Cambria Math" charset="0"/>
                                <a:ea typeface="ＭＳ 明朝" charset="-128"/>
                                <a:cs typeface="Arial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s-ES" sz="1200" i="1">
                                <a:solidFill>
                                  <a:schemeClr val="tx1"/>
                                </a:solidFill>
                                <a:effectLst/>
                                <a:latin typeface="Cambria Math" charset="0"/>
                                <a:ea typeface="ＭＳ 明朝" charset="-128"/>
                                <a:cs typeface="Arial" charset="0"/>
                              </a:rPr>
                              <m:t>𝑗</m:t>
                            </m:r>
                            <m:r>
                              <a:rPr lang="es-ES" sz="1200" i="1">
                                <a:solidFill>
                                  <a:schemeClr val="tx1"/>
                                </a:solidFill>
                                <a:effectLst/>
                                <a:latin typeface="Cambria Math" charset="0"/>
                                <a:ea typeface="Calibri" charset="0"/>
                                <a:cs typeface="Arial" charset="0"/>
                              </a:rPr>
                              <m:t>𝑛</m:t>
                            </m:r>
                            <m:sSub>
                              <m:sSubPr>
                                <m:ctrlPr>
                                  <a:rPr lang="es-CO" sz="1200" i="1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charset="0"/>
                                    <a:ea typeface="Calibri" charset="0"/>
                                    <a:cs typeface="Arial" charset="0"/>
                                  </a:rPr>
                                </m:ctrlPr>
                              </m:sSubPr>
                              <m:e>
                                <m:r>
                                  <a:rPr lang="es-ES" sz="1200" i="1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charset="0"/>
                                    <a:ea typeface="Calibri" charset="0"/>
                                    <a:cs typeface="Arial" charset="0"/>
                                  </a:rPr>
                                  <m:t>𝜔</m:t>
                                </m:r>
                              </m:e>
                              <m:sub>
                                <m:r>
                                  <a:rPr lang="es-ES" sz="1200" i="1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charset="0"/>
                                    <a:ea typeface="Calibri" charset="0"/>
                                    <a:cs typeface="Arial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s-ES" sz="1200" i="1">
                                <a:solidFill>
                                  <a:schemeClr val="tx1"/>
                                </a:solidFill>
                                <a:effectLst/>
                                <a:latin typeface="Cambria Math" charset="0"/>
                                <a:ea typeface="Calibri" charset="0"/>
                                <a:cs typeface="Arial" charset="0"/>
                              </a:rPr>
                              <m:t>𝑡</m:t>
                            </m:r>
                          </m:sup>
                        </m:sSup>
                      </m:e>
                    </m:nary>
                  </m:oMath>
                </a14:m>
                <a:endParaRPr lang="es-CO" sz="1200" dirty="0">
                  <a:solidFill>
                    <a:schemeClr val="tx1"/>
                  </a:solidFill>
                  <a:effectLst/>
                  <a:latin typeface="Calibri" charset="0"/>
                  <a:ea typeface="Calibri" charset="0"/>
                  <a:cs typeface="Times New Roman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" sz="1200" dirty="0">
                    <a:solidFill>
                      <a:schemeClr val="tx1"/>
                    </a:solidFill>
                    <a:effectLst/>
                    <a:latin typeface="Arial" charset="0"/>
                    <a:ea typeface="ＭＳ 明朝" charset="-128"/>
                    <a:cs typeface="Times New Roman" charset="0"/>
                  </a:rPr>
                  <a:t> 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CO" sz="1200" i="1">
                            <a:solidFill>
                              <a:schemeClr val="tx1"/>
                            </a:solidFill>
                            <a:effectLst/>
                            <a:latin typeface="Cambria Math" charset="0"/>
                            <a:ea typeface="Calibri" charset="0"/>
                            <a:cs typeface="Arial" charset="0"/>
                          </a:rPr>
                        </m:ctrlPr>
                      </m:fPr>
                      <m:num>
                        <m:r>
                          <a:rPr lang="es-ES" sz="1200" i="1">
                            <a:solidFill>
                              <a:schemeClr val="tx1"/>
                            </a:solidFill>
                            <a:effectLst/>
                            <a:latin typeface="Cambria Math" charset="0"/>
                            <a:ea typeface="Calibri" charset="0"/>
                            <a:cs typeface="Arial" charset="0"/>
                          </a:rPr>
                          <m:t>1</m:t>
                        </m:r>
                      </m:num>
                      <m:den>
                        <m:r>
                          <a:rPr lang="es-ES" sz="1200" i="1">
                            <a:solidFill>
                              <a:schemeClr val="tx1"/>
                            </a:solidFill>
                            <a:effectLst/>
                            <a:latin typeface="Cambria Math" charset="0"/>
                            <a:ea typeface="Calibri" charset="0"/>
                            <a:cs typeface="Arial" charset="0"/>
                          </a:rPr>
                          <m:t>𝑇</m:t>
                        </m:r>
                      </m:den>
                    </m:f>
                    <m:r>
                      <a:rPr lang="es-ES" sz="1200" i="1">
                        <a:solidFill>
                          <a:schemeClr val="tx1"/>
                        </a:solidFill>
                        <a:effectLst/>
                        <a:latin typeface="Cambria Math" charset="0"/>
                        <a:ea typeface="Calibri" charset="0"/>
                        <a:cs typeface="Arial" charset="0"/>
                      </a:rPr>
                      <m:t>=</m:t>
                    </m:r>
                    <m:f>
                      <m:fPr>
                        <m:ctrlPr>
                          <a:rPr lang="es-CO" sz="1200" i="1">
                            <a:solidFill>
                              <a:schemeClr val="tx1"/>
                            </a:solidFill>
                            <a:effectLst/>
                            <a:latin typeface="Cambria Math" charset="0"/>
                            <a:ea typeface="Calibri" charset="0"/>
                            <a:cs typeface="Arial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s-CO" sz="1200" i="1">
                                <a:solidFill>
                                  <a:schemeClr val="tx1"/>
                                </a:solidFill>
                                <a:effectLst/>
                                <a:latin typeface="Cambria Math" charset="0"/>
                                <a:ea typeface="Calibri" charset="0"/>
                                <a:cs typeface="Arial" charset="0"/>
                              </a:rPr>
                            </m:ctrlPr>
                          </m:sSubPr>
                          <m:e>
                            <m:r>
                              <a:rPr lang="es-ES" sz="1200" i="1">
                                <a:solidFill>
                                  <a:schemeClr val="tx1"/>
                                </a:solidFill>
                                <a:effectLst/>
                                <a:latin typeface="Cambria Math" charset="0"/>
                                <a:ea typeface="Calibri" charset="0"/>
                                <a:cs typeface="Arial" charset="0"/>
                              </a:rPr>
                              <m:t>𝜔</m:t>
                            </m:r>
                          </m:e>
                          <m:sub>
                            <m:r>
                              <a:rPr lang="es-ES" sz="1200" i="1">
                                <a:solidFill>
                                  <a:schemeClr val="tx1"/>
                                </a:solidFill>
                                <a:effectLst/>
                                <a:latin typeface="Cambria Math" charset="0"/>
                                <a:ea typeface="Calibri" charset="0"/>
                                <a:cs typeface="Arial" charset="0"/>
                              </a:rPr>
                              <m:t>0</m:t>
                            </m:r>
                          </m:sub>
                        </m:sSub>
                      </m:num>
                      <m:den>
                        <m:r>
                          <a:rPr lang="es-ES" sz="1200" i="1">
                            <a:solidFill>
                              <a:schemeClr val="tx1"/>
                            </a:solidFill>
                            <a:effectLst/>
                            <a:latin typeface="Cambria Math" charset="0"/>
                            <a:ea typeface="Calibri" charset="0"/>
                            <a:cs typeface="Arial" charset="0"/>
                          </a:rPr>
                          <m:t>2</m:t>
                        </m:r>
                        <m:r>
                          <a:rPr lang="es-ES" sz="1200" i="1">
                            <a:solidFill>
                              <a:schemeClr val="tx1"/>
                            </a:solidFill>
                            <a:effectLst/>
                            <a:latin typeface="Cambria Math" charset="0"/>
                            <a:ea typeface="Calibri" charset="0"/>
                            <a:cs typeface="Arial" charset="0"/>
                          </a:rPr>
                          <m:t>𝜋</m:t>
                        </m:r>
                      </m:den>
                    </m:f>
                  </m:oMath>
                </a14:m>
                <a:endParaRPr lang="es-CO" sz="1200" dirty="0">
                  <a:solidFill>
                    <a:schemeClr val="tx1"/>
                  </a:solidFill>
                  <a:effectLst/>
                  <a:latin typeface="Calibri" charset="0"/>
                  <a:ea typeface="Calibri" charset="0"/>
                  <a:cs typeface="Times New Roman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200" i="1" smtClean="0">
                          <a:solidFill>
                            <a:schemeClr val="tx1"/>
                          </a:solidFill>
                          <a:effectLst/>
                          <a:latin typeface="Cambria Math" charset="0"/>
                          <a:ea typeface="ＭＳ 明朝" charset="-128"/>
                          <a:cs typeface="Arial" charset="0"/>
                        </a:rPr>
                        <m:t>𝑓</m:t>
                      </m:r>
                      <m:d>
                        <m:dPr>
                          <m:ctrlPr>
                            <a:rPr lang="es-CO" sz="1200" i="1">
                              <a:solidFill>
                                <a:schemeClr val="tx1"/>
                              </a:solidFill>
                              <a:effectLst/>
                              <a:latin typeface="Cambria Math" charset="0"/>
                              <a:ea typeface="ＭＳ 明朝" charset="-128"/>
                              <a:cs typeface="Arial" charset="0"/>
                            </a:rPr>
                          </m:ctrlPr>
                        </m:dPr>
                        <m:e>
                          <m:r>
                            <a:rPr lang="es-ES" sz="1200" i="1">
                              <a:solidFill>
                                <a:schemeClr val="tx1"/>
                              </a:solidFill>
                              <a:effectLst/>
                              <a:latin typeface="Cambria Math" charset="0"/>
                              <a:ea typeface="ＭＳ 明朝" charset="-128"/>
                              <a:cs typeface="Arial" charset="0"/>
                            </a:rPr>
                            <m:t>𝑡</m:t>
                          </m:r>
                        </m:e>
                      </m:d>
                      <m:r>
                        <a:rPr lang="es-ES" sz="1200" i="1">
                          <a:solidFill>
                            <a:schemeClr val="tx1"/>
                          </a:solidFill>
                          <a:effectLst/>
                          <a:latin typeface="Cambria Math" charset="0"/>
                          <a:ea typeface="ＭＳ 明朝" charset="-128"/>
                          <a:cs typeface="Arial" charset="0"/>
                        </a:rPr>
                        <m:t>=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es-CO" sz="1200" i="1">
                              <a:solidFill>
                                <a:schemeClr val="tx1"/>
                              </a:solidFill>
                              <a:effectLst/>
                              <a:latin typeface="Cambria Math" charset="0"/>
                              <a:ea typeface="ＭＳ 明朝" charset="-128"/>
                              <a:cs typeface="Arial" charset="0"/>
                            </a:rPr>
                          </m:ctrlPr>
                        </m:naryPr>
                        <m:sub>
                          <m:r>
                            <a:rPr lang="es-ES" sz="1200" i="1">
                              <a:solidFill>
                                <a:schemeClr val="tx1"/>
                              </a:solidFill>
                              <a:effectLst/>
                              <a:latin typeface="Cambria Math" charset="0"/>
                              <a:ea typeface="ＭＳ 明朝" charset="-128"/>
                              <a:cs typeface="Arial" charset="0"/>
                            </a:rPr>
                            <m:t>𝑛</m:t>
                          </m:r>
                          <m:r>
                            <a:rPr lang="es-ES" sz="1200" i="1">
                              <a:solidFill>
                                <a:schemeClr val="tx1"/>
                              </a:solidFill>
                              <a:effectLst/>
                              <a:latin typeface="Cambria Math" charset="0"/>
                              <a:ea typeface="ＭＳ 明朝" charset="-128"/>
                              <a:cs typeface="Arial" charset="0"/>
                            </a:rPr>
                            <m:t>=−∞</m:t>
                          </m:r>
                        </m:sub>
                        <m:sup>
                          <m:r>
                            <a:rPr lang="es-ES" sz="1200" i="1">
                              <a:solidFill>
                                <a:schemeClr val="tx1"/>
                              </a:solidFill>
                              <a:effectLst/>
                              <a:latin typeface="Cambria Math" charset="0"/>
                              <a:ea typeface="ＭＳ 明朝" charset="-128"/>
                              <a:cs typeface="Arial" charset="0"/>
                            </a:rPr>
                            <m:t>∞</m:t>
                          </m:r>
                        </m:sup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s-CO" sz="12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charset="0"/>
                                  <a:ea typeface="ＭＳ 明朝" charset="-128"/>
                                  <a:cs typeface="Arial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CO" sz="12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charset="0"/>
                                      <a:ea typeface="ＭＳ 明朝" charset="-128"/>
                                      <a:cs typeface="Arial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ES" sz="12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charset="0"/>
                                      <a:ea typeface="ＭＳ 明朝" charset="-128"/>
                                      <a:cs typeface="Arial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s-ES" sz="12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charset="0"/>
                                      <a:ea typeface="ＭＳ 明朝" charset="-128"/>
                                      <a:cs typeface="Arial" charset="0"/>
                                    </a:rPr>
                                    <m:t>2</m:t>
                                  </m:r>
                                  <m:r>
                                    <a:rPr lang="es-ES" sz="12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charset="0"/>
                                      <a:ea typeface="ＭＳ 明朝" charset="-128"/>
                                      <a:cs typeface="Arial" charset="0"/>
                                    </a:rPr>
                                    <m:t>𝜋</m:t>
                                  </m:r>
                                </m:den>
                              </m:f>
                              <m:nary>
                                <m:naryPr>
                                  <m:limLoc m:val="subSup"/>
                                  <m:ctrlPr>
                                    <a:rPr lang="es-CO" sz="12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charset="0"/>
                                      <a:ea typeface="ＭＳ 明朝" charset="-128"/>
                                      <a:cs typeface="Arial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es-ES" sz="12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charset="0"/>
                                      <a:ea typeface="ＭＳ 明朝" charset="-128"/>
                                      <a:cs typeface="Arial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s-CO" sz="1200" i="1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charset="0"/>
                                          <a:ea typeface="ＭＳ 明朝" charset="-128"/>
                                          <a:cs typeface="Arial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s-ES" sz="1200" i="1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charset="0"/>
                                          <a:ea typeface="ＭＳ 明朝" charset="-128"/>
                                          <a:cs typeface="Arial" charset="0"/>
                                        </a:rPr>
                                        <m:t>𝑇</m:t>
                                      </m:r>
                                    </m:num>
                                    <m:den>
                                      <m:r>
                                        <a:rPr lang="es-ES" sz="1200" i="1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charset="0"/>
                                          <a:ea typeface="ＭＳ 明朝" charset="-128"/>
                                          <a:cs typeface="Arial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sub>
                                <m:sup>
                                  <m:f>
                                    <m:fPr>
                                      <m:ctrlPr>
                                        <a:rPr lang="es-CO" sz="1200" i="1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charset="0"/>
                                          <a:ea typeface="ＭＳ 明朝" charset="-128"/>
                                          <a:cs typeface="Arial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s-ES" sz="1200" i="1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charset="0"/>
                                          <a:ea typeface="ＭＳ 明朝" charset="-128"/>
                                          <a:cs typeface="Arial" charset="0"/>
                                        </a:rPr>
                                        <m:t>𝑇</m:t>
                                      </m:r>
                                    </m:num>
                                    <m:den>
                                      <m:r>
                                        <a:rPr lang="es-ES" sz="1200" i="1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charset="0"/>
                                          <a:ea typeface="ＭＳ 明朝" charset="-128"/>
                                          <a:cs typeface="Arial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sup>
                                <m:e>
                                  <m:r>
                                    <a:rPr lang="es-ES" sz="12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charset="0"/>
                                      <a:ea typeface="ＭＳ 明朝" charset="-128"/>
                                      <a:cs typeface="Arial" charset="0"/>
                                    </a:rPr>
                                    <m:t>𝑓</m:t>
                                  </m:r>
                                  <m:d>
                                    <m:dPr>
                                      <m:ctrlPr>
                                        <a:rPr lang="es-CO" sz="1200" i="1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charset="0"/>
                                          <a:ea typeface="ＭＳ 明朝" charset="-128"/>
                                          <a:cs typeface="Arial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ES" sz="1200" i="1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charset="0"/>
                                          <a:ea typeface="ＭＳ 明朝" charset="-128"/>
                                          <a:cs typeface="Arial" charset="0"/>
                                        </a:rPr>
                                        <m:t>𝑡</m:t>
                                      </m:r>
                                    </m:e>
                                  </m:d>
                                  <m:sSup>
                                    <m:sSupPr>
                                      <m:ctrlPr>
                                        <a:rPr lang="es-CO" sz="1200" i="1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charset="0"/>
                                          <a:ea typeface="ＭＳ 明朝" charset="-128"/>
                                          <a:cs typeface="Arial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ES" sz="1200" i="1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charset="0"/>
                                          <a:ea typeface="ＭＳ 明朝" charset="-128"/>
                                          <a:cs typeface="Arial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s-ES" sz="1200" i="1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charset="0"/>
                                          <a:ea typeface="ＭＳ 明朝" charset="-128"/>
                                          <a:cs typeface="Arial" charset="0"/>
                                        </a:rPr>
                                        <m:t>−</m:t>
                                      </m:r>
                                      <m:r>
                                        <a:rPr lang="es-ES" sz="1200" i="1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charset="0"/>
                                          <a:ea typeface="ＭＳ 明朝" charset="-128"/>
                                          <a:cs typeface="Arial" charset="0"/>
                                        </a:rPr>
                                        <m:t>𝑗𝑛</m:t>
                                      </m:r>
                                      <m:sSub>
                                        <m:sSubPr>
                                          <m:ctrlPr>
                                            <a:rPr lang="es-CO" sz="1200" i="1">
                                              <a:solidFill>
                                                <a:schemeClr val="tx1"/>
                                              </a:solidFill>
                                              <a:effectLst/>
                                              <a:latin typeface="Cambria Math" charset="0"/>
                                              <a:ea typeface="Calibri" charset="0"/>
                                              <a:cs typeface="Arial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ES" sz="1200" i="1">
                                              <a:solidFill>
                                                <a:schemeClr val="tx1"/>
                                              </a:solidFill>
                                              <a:effectLst/>
                                              <a:latin typeface="Cambria Math" charset="0"/>
                                              <a:ea typeface="Calibri" charset="0"/>
                                              <a:cs typeface="Arial" charset="0"/>
                                            </a:rPr>
                                            <m:t>𝜔</m:t>
                                          </m:r>
                                        </m:e>
                                        <m:sub>
                                          <m:r>
                                            <a:rPr lang="es-ES" sz="1200" i="1">
                                              <a:solidFill>
                                                <a:schemeClr val="tx1"/>
                                              </a:solidFill>
                                              <a:effectLst/>
                                              <a:latin typeface="Cambria Math" charset="0"/>
                                              <a:ea typeface="Calibri" charset="0"/>
                                              <a:cs typeface="Arial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  <m:r>
                                        <a:rPr lang="es-ES" sz="1200" i="1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charset="0"/>
                                          <a:ea typeface="Calibri" charset="0"/>
                                          <a:cs typeface="Arial" charset="0"/>
                                        </a:rPr>
                                        <m:t>𝑡</m:t>
                                      </m:r>
                                    </m:sup>
                                  </m:sSup>
                                  <m:r>
                                    <a:rPr lang="es-ES" sz="12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charset="0"/>
                                      <a:ea typeface="ＭＳ 明朝" charset="-128"/>
                                      <a:cs typeface="Arial" charset="0"/>
                                    </a:rPr>
                                    <m:t>𝑑𝑡</m:t>
                                  </m:r>
                                </m:e>
                              </m:nary>
                            </m:e>
                          </m:d>
                          <m:sSup>
                            <m:sSupPr>
                              <m:ctrlPr>
                                <a:rPr lang="es-CO" sz="12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charset="0"/>
                                  <a:ea typeface="ＭＳ 明朝" charset="-128"/>
                                  <a:cs typeface="Arial" charset="0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es-CO" sz="12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charset="0"/>
                                      <a:ea typeface="Calibri" charset="0"/>
                                      <a:cs typeface="Arial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sz="12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charset="0"/>
                                      <a:ea typeface="Calibri" charset="0"/>
                                      <a:cs typeface="Arial" charset="0"/>
                                    </a:rPr>
                                    <m:t>𝜔</m:t>
                                  </m:r>
                                </m:e>
                                <m:sub>
                                  <m:r>
                                    <a:rPr lang="es-ES" sz="12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charset="0"/>
                                      <a:ea typeface="Calibri" charset="0"/>
                                      <a:cs typeface="Arial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s-ES" sz="12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charset="0"/>
                                  <a:ea typeface="ＭＳ 明朝" charset="-128"/>
                                  <a:cs typeface="Arial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s-ES" sz="12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charset="0"/>
                                  <a:ea typeface="ＭＳ 明朝" charset="-128"/>
                                  <a:cs typeface="Arial" charset="0"/>
                                </a:rPr>
                                <m:t>𝑗</m:t>
                              </m:r>
                              <m:r>
                                <a:rPr lang="es-ES" sz="12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charset="0"/>
                                  <a:ea typeface="Calibri" charset="0"/>
                                  <a:cs typeface="Arial" charset="0"/>
                                </a:rPr>
                                <m:t>𝑛</m:t>
                              </m:r>
                              <m:sSub>
                                <m:sSubPr>
                                  <m:ctrlPr>
                                    <a:rPr lang="es-CO" sz="12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charset="0"/>
                                      <a:ea typeface="Calibri" charset="0"/>
                                      <a:cs typeface="Arial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sz="12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charset="0"/>
                                      <a:ea typeface="Calibri" charset="0"/>
                                      <a:cs typeface="Arial" charset="0"/>
                                    </a:rPr>
                                    <m:t>𝜔</m:t>
                                  </m:r>
                                </m:e>
                                <m:sub>
                                  <m:r>
                                    <a:rPr lang="es-ES" sz="12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charset="0"/>
                                      <a:ea typeface="Calibri" charset="0"/>
                                      <a:cs typeface="Arial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s-ES" sz="12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charset="0"/>
                                  <a:ea typeface="Calibri" charset="0"/>
                                  <a:cs typeface="Arial" charset="0"/>
                                </a:rPr>
                                <m:t>𝑡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s-ES" sz="1200" dirty="0" smtClean="0">
                  <a:solidFill>
                    <a:schemeClr val="tx1"/>
                  </a:solidFill>
                  <a:effectLst/>
                  <a:latin typeface="Arial" charset="0"/>
                  <a:ea typeface="Calibri" charset="0"/>
                  <a:cs typeface="Times New Roman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endParaRPr lang="es-ES" sz="1200" dirty="0">
                  <a:latin typeface="Arial" charset="0"/>
                  <a:ea typeface="Calibri" charset="0"/>
                  <a:cs typeface="Times New Roman" charset="0"/>
                </a:endParaRPr>
              </a:p>
              <a:p>
                <a:pPr algn="ctr">
                  <a:lnSpc>
                    <a:spcPct val="107000"/>
                  </a:lnSpc>
                </a:pPr>
                <a:r>
                  <a:rPr lang="es-ES" sz="1200" dirty="0" smtClean="0">
                    <a:solidFill>
                      <a:schemeClr val="tx1"/>
                    </a:solidFill>
                    <a:effectLst/>
                    <a:latin typeface="Arial" charset="0"/>
                    <a:ea typeface="Calibri" charset="0"/>
                    <a:cs typeface="Times New Roman" charset="0"/>
                  </a:rPr>
                  <a:t>Entonces cuando </a:t>
                </a:r>
                <a14:m>
                  <m:oMath xmlns:m="http://schemas.openxmlformats.org/officeDocument/2006/math">
                    <m:r>
                      <a:rPr lang="es-ES" sz="1200" i="1">
                        <a:solidFill>
                          <a:schemeClr val="tx1"/>
                        </a:solidFill>
                        <a:effectLst/>
                        <a:latin typeface="Cambria Math" charset="0"/>
                        <a:ea typeface="Calibri" charset="0"/>
                        <a:cs typeface="Arial" charset="0"/>
                      </a:rPr>
                      <m:t>𝑇</m:t>
                    </m:r>
                    <m:r>
                      <a:rPr lang="es-ES" sz="1200">
                        <a:solidFill>
                          <a:schemeClr val="tx1"/>
                        </a:solidFill>
                        <a:effectLst/>
                        <a:latin typeface="Cambria Math" charset="0"/>
                        <a:ea typeface="Calibri" charset="0"/>
                        <a:cs typeface="Arial" charset="0"/>
                      </a:rPr>
                      <m:t>→∞</m:t>
                    </m:r>
                  </m:oMath>
                </a14:m>
                <a:r>
                  <a:rPr lang="es-ES" sz="1200" dirty="0">
                    <a:solidFill>
                      <a:schemeClr val="tx1"/>
                    </a:solidFill>
                    <a:effectLst/>
                    <a:latin typeface="Arial" charset="0"/>
                    <a:ea typeface="Calibri" charset="0"/>
                    <a:cs typeface="Times New Roman" charset="0"/>
                  </a:rPr>
                  <a:t> en la expresión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CO" sz="1200" i="1">
                            <a:solidFill>
                              <a:schemeClr val="tx1"/>
                            </a:solidFill>
                            <a:effectLst/>
                            <a:latin typeface="Cambria Math" charset="0"/>
                            <a:ea typeface="Calibri" charset="0"/>
                            <a:cs typeface="Arial" charset="0"/>
                          </a:rPr>
                        </m:ctrlPr>
                      </m:sSubPr>
                      <m:e>
                        <m:r>
                          <a:rPr lang="es-ES" sz="1200" i="1">
                            <a:solidFill>
                              <a:schemeClr val="tx1"/>
                            </a:solidFill>
                            <a:effectLst/>
                            <a:latin typeface="Cambria Math" charset="0"/>
                            <a:ea typeface="Calibri" charset="0"/>
                            <a:cs typeface="Arial" charset="0"/>
                          </a:rPr>
                          <m:t>𝜔</m:t>
                        </m:r>
                      </m:e>
                      <m:sub>
                        <m:r>
                          <a:rPr lang="es-ES" sz="1200">
                            <a:solidFill>
                              <a:schemeClr val="tx1"/>
                            </a:solidFill>
                            <a:effectLst/>
                            <a:latin typeface="Cambria Math" charset="0"/>
                            <a:ea typeface="Calibri" charset="0"/>
                            <a:cs typeface="Arial" charset="0"/>
                          </a:rPr>
                          <m:t>0</m:t>
                        </m:r>
                      </m:sub>
                    </m:sSub>
                    <m:r>
                      <a:rPr lang="es-ES" sz="1200">
                        <a:solidFill>
                          <a:schemeClr val="tx1"/>
                        </a:solidFill>
                        <a:effectLst/>
                        <a:latin typeface="Cambria Math" charset="0"/>
                        <a:ea typeface="Calibri" charset="0"/>
                        <a:cs typeface="Arial" charset="0"/>
                      </a:rPr>
                      <m:t>=</m:t>
                    </m:r>
                    <m:f>
                      <m:fPr>
                        <m:ctrlPr>
                          <a:rPr lang="es-CO" sz="1200" i="1">
                            <a:solidFill>
                              <a:schemeClr val="tx1"/>
                            </a:solidFill>
                            <a:effectLst/>
                            <a:latin typeface="Cambria Math" charset="0"/>
                            <a:ea typeface="Calibri" charset="0"/>
                            <a:cs typeface="Arial" charset="0"/>
                          </a:rPr>
                        </m:ctrlPr>
                      </m:fPr>
                      <m:num>
                        <m:r>
                          <a:rPr lang="es-ES" sz="1200">
                            <a:solidFill>
                              <a:schemeClr val="tx1"/>
                            </a:solidFill>
                            <a:effectLst/>
                            <a:latin typeface="Cambria Math" charset="0"/>
                            <a:ea typeface="Calibri" charset="0"/>
                            <a:cs typeface="Arial" charset="0"/>
                          </a:rPr>
                          <m:t>2</m:t>
                        </m:r>
                        <m:r>
                          <a:rPr lang="es-ES" sz="1200" i="1">
                            <a:solidFill>
                              <a:schemeClr val="tx1"/>
                            </a:solidFill>
                            <a:effectLst/>
                            <a:latin typeface="Cambria Math" charset="0"/>
                            <a:ea typeface="Calibri" charset="0"/>
                            <a:cs typeface="Arial" charset="0"/>
                          </a:rPr>
                          <m:t>𝜋</m:t>
                        </m:r>
                      </m:num>
                      <m:den>
                        <m:r>
                          <a:rPr lang="es-ES" sz="1200" i="1">
                            <a:solidFill>
                              <a:schemeClr val="tx1"/>
                            </a:solidFill>
                            <a:effectLst/>
                            <a:latin typeface="Cambria Math" charset="0"/>
                            <a:ea typeface="Calibri" charset="0"/>
                            <a:cs typeface="Arial" charset="0"/>
                          </a:rPr>
                          <m:t>𝑇</m:t>
                        </m:r>
                      </m:den>
                    </m:f>
                  </m:oMath>
                </a14:m>
                <a:r>
                  <a:rPr lang="es-ES" sz="1200" dirty="0">
                    <a:solidFill>
                      <a:schemeClr val="tx1"/>
                    </a:solidFill>
                    <a:effectLst/>
                    <a:latin typeface="Arial" charset="0"/>
                    <a:ea typeface="Calibri" charset="0"/>
                    <a:cs typeface="Times New Roman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CO" sz="1200" i="1">
                            <a:solidFill>
                              <a:schemeClr val="tx1"/>
                            </a:solidFill>
                            <a:effectLst/>
                            <a:latin typeface="Cambria Math" charset="0"/>
                            <a:ea typeface="Calibri" charset="0"/>
                            <a:cs typeface="Arial" charset="0"/>
                          </a:rPr>
                        </m:ctrlPr>
                      </m:sSubPr>
                      <m:e>
                        <m:r>
                          <a:rPr lang="es-ES" sz="1200" i="1">
                            <a:solidFill>
                              <a:schemeClr val="tx1"/>
                            </a:solidFill>
                            <a:effectLst/>
                            <a:latin typeface="Cambria Math" charset="0"/>
                            <a:ea typeface="Calibri" charset="0"/>
                            <a:cs typeface="Arial" charset="0"/>
                          </a:rPr>
                          <m:t>𝜔</m:t>
                        </m:r>
                      </m:e>
                      <m:sub>
                        <m:r>
                          <a:rPr lang="es-ES" sz="1200">
                            <a:solidFill>
                              <a:schemeClr val="tx1"/>
                            </a:solidFill>
                            <a:effectLst/>
                            <a:latin typeface="Cambria Math" charset="0"/>
                            <a:ea typeface="Calibri" charset="0"/>
                            <a:cs typeface="Arial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s-ES" sz="1200" dirty="0">
                    <a:solidFill>
                      <a:schemeClr val="tx1"/>
                    </a:solidFill>
                    <a:effectLst/>
                    <a:latin typeface="Arial" charset="0"/>
                    <a:ea typeface="Calibri" charset="0"/>
                    <a:cs typeface="Times New Roman" charset="0"/>
                  </a:rPr>
                  <a:t> tiende a cero</a:t>
                </a:r>
                <a:r>
                  <a:rPr lang="es-ES" sz="1200" dirty="0" smtClean="0">
                    <a:solidFill>
                      <a:schemeClr val="tx1"/>
                    </a:solidFill>
                    <a:effectLst/>
                    <a:latin typeface="Arial" charset="0"/>
                    <a:ea typeface="Calibri" charset="0"/>
                    <a:cs typeface="Times New Roman" charset="0"/>
                  </a:rPr>
                  <a:t>.</a:t>
                </a:r>
                <a:endParaRPr lang="es-CO" sz="1200" dirty="0">
                  <a:solidFill>
                    <a:schemeClr val="tx1"/>
                  </a:solidFill>
                  <a:effectLst/>
                  <a:latin typeface="Calibri" charset="0"/>
                  <a:ea typeface="Calibri" charset="0"/>
                  <a:cs typeface="Times New Roman" charset="0"/>
                </a:endParaRPr>
              </a:p>
            </p:txBody>
          </p:sp>
        </mc:Choice>
        <mc:Fallback xmlns="">
          <p:sp>
            <p:nvSpPr>
              <p:cNvPr id="5" name="Rectángulo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0657" y="1422943"/>
                <a:ext cx="6139542" cy="3576685"/>
              </a:xfrm>
              <a:prstGeom prst="rect">
                <a:avLst/>
              </a:prstGeom>
              <a:blipFill rotWithShape="0">
                <a:blip r:embed="rId2"/>
                <a:stretch>
                  <a:fillRect t="-170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28140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982686" y="620486"/>
            <a:ext cx="6335485" cy="50038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ángulo 4"/>
              <p:cNvSpPr/>
              <p:nvPr/>
            </p:nvSpPr>
            <p:spPr>
              <a:xfrm>
                <a:off x="3102428" y="732500"/>
                <a:ext cx="6096000" cy="4779835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>
                  <a:lnSpc>
                    <a:spcPct val="107000"/>
                  </a:lnSpc>
                </a:pPr>
                <a:r>
                  <a:rPr lang="es-ES" sz="1200" b="1" dirty="0" smtClean="0">
                    <a:solidFill>
                      <a:schemeClr val="tx1"/>
                    </a:solidFill>
                    <a:effectLst/>
                    <a:latin typeface="Arial" charset="0"/>
                    <a:ea typeface="Calibri" charset="0"/>
                    <a:cs typeface="Times New Roman" charset="0"/>
                  </a:rPr>
                  <a:t>Forma compleja de la serie de Fourier</a:t>
                </a:r>
                <a:endParaRPr lang="es-CO" sz="1200" b="1" dirty="0" smtClean="0">
                  <a:solidFill>
                    <a:schemeClr val="tx1"/>
                  </a:solidFill>
                  <a:effectLst/>
                  <a:latin typeface="Calibri" charset="0"/>
                  <a:ea typeface="Calibri" charset="0"/>
                  <a:cs typeface="Times New Roman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endParaRPr lang="es-CO" sz="1200" dirty="0">
                  <a:solidFill>
                    <a:schemeClr val="tx1"/>
                  </a:solidFill>
                  <a:effectLst/>
                  <a:latin typeface="Calibri" charset="0"/>
                  <a:ea typeface="Calibri" charset="0"/>
                  <a:cs typeface="Times New Roman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" sz="1200" dirty="0" smtClean="0">
                    <a:solidFill>
                      <a:schemeClr val="tx1"/>
                    </a:solidFill>
                    <a:effectLst/>
                    <a:latin typeface="Arial" charset="0"/>
                    <a:ea typeface="Calibri" charset="0"/>
                    <a:cs typeface="Times New Roman" charset="0"/>
                  </a:rPr>
                  <a:t>Sea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CO" sz="1200" i="1">
                            <a:solidFill>
                              <a:schemeClr val="tx1"/>
                            </a:solidFill>
                            <a:effectLst/>
                            <a:latin typeface="Cambria Math" charset="0"/>
                            <a:ea typeface="Calibri" charset="0"/>
                            <a:cs typeface="Arial" charset="0"/>
                          </a:rPr>
                        </m:ctrlPr>
                      </m:sSubPr>
                      <m:e>
                        <m:r>
                          <a:rPr lang="es-ES" sz="1200" i="1">
                            <a:solidFill>
                              <a:schemeClr val="tx1"/>
                            </a:solidFill>
                            <a:effectLst/>
                            <a:latin typeface="Cambria Math" charset="0"/>
                            <a:ea typeface="Calibri" charset="0"/>
                            <a:cs typeface="Arial" charset="0"/>
                          </a:rPr>
                          <m:t>𝜔</m:t>
                        </m:r>
                      </m:e>
                      <m:sub>
                        <m:r>
                          <a:rPr lang="es-ES" sz="1200">
                            <a:solidFill>
                              <a:schemeClr val="tx1"/>
                            </a:solidFill>
                            <a:effectLst/>
                            <a:latin typeface="Cambria Math" charset="0"/>
                            <a:ea typeface="Calibri" charset="0"/>
                            <a:cs typeface="Arial" charset="0"/>
                          </a:rPr>
                          <m:t>0</m:t>
                        </m:r>
                      </m:sub>
                    </m:sSub>
                    <m:r>
                      <a:rPr lang="es-ES" sz="1200">
                        <a:solidFill>
                          <a:schemeClr val="tx1"/>
                        </a:solidFill>
                        <a:effectLst/>
                        <a:latin typeface="Cambria Math" charset="0"/>
                        <a:ea typeface="Calibri" charset="0"/>
                        <a:cs typeface="Arial" charset="0"/>
                      </a:rPr>
                      <m:t>=∆</m:t>
                    </m:r>
                    <m:r>
                      <a:rPr lang="es-ES" sz="1200" i="1">
                        <a:solidFill>
                          <a:schemeClr val="tx1"/>
                        </a:solidFill>
                        <a:effectLst/>
                        <a:latin typeface="Cambria Math" charset="0"/>
                        <a:ea typeface="Calibri" charset="0"/>
                        <a:cs typeface="Arial" charset="0"/>
                      </a:rPr>
                      <m:t>𝜔</m:t>
                    </m:r>
                  </m:oMath>
                </a14:m>
                <a:r>
                  <a:rPr lang="es-ES" sz="1200" dirty="0">
                    <a:solidFill>
                      <a:schemeClr val="tx1"/>
                    </a:solidFill>
                    <a:effectLst/>
                    <a:latin typeface="Arial" charset="0"/>
                    <a:ea typeface="Calibri" charset="0"/>
                    <a:cs typeface="Times New Roman" charset="0"/>
                  </a:rPr>
                  <a:t>, entonces si </a:t>
                </a:r>
                <a14:m>
                  <m:oMath xmlns:m="http://schemas.openxmlformats.org/officeDocument/2006/math">
                    <m:r>
                      <a:rPr lang="es-ES" sz="1200" i="1">
                        <a:solidFill>
                          <a:schemeClr val="tx1"/>
                        </a:solidFill>
                        <a:effectLst/>
                        <a:latin typeface="Cambria Math" charset="0"/>
                        <a:ea typeface="Calibri" charset="0"/>
                        <a:cs typeface="Arial" charset="0"/>
                      </a:rPr>
                      <m:t>𝑛</m:t>
                    </m:r>
                    <m:r>
                      <a:rPr lang="es-ES" sz="1200">
                        <a:solidFill>
                          <a:schemeClr val="tx1"/>
                        </a:solidFill>
                        <a:effectLst/>
                        <a:latin typeface="Cambria Math" charset="0"/>
                        <a:ea typeface="Calibri" charset="0"/>
                        <a:cs typeface="Arial" charset="0"/>
                      </a:rPr>
                      <m:t>→∞</m:t>
                    </m:r>
                  </m:oMath>
                </a14:m>
                <a:r>
                  <a:rPr lang="es-ES" sz="1200" dirty="0">
                    <a:solidFill>
                      <a:schemeClr val="tx1"/>
                    </a:solidFill>
                    <a:effectLst/>
                    <a:latin typeface="Arial" charset="0"/>
                    <a:ea typeface="Calibri" charset="0"/>
                    <a:cs typeface="Times New Roman" charset="0"/>
                  </a:rPr>
                  <a:t> a medida que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CO" sz="1200" i="1">
                            <a:solidFill>
                              <a:schemeClr val="tx1"/>
                            </a:solidFill>
                            <a:effectLst/>
                            <a:latin typeface="Cambria Math" charset="0"/>
                            <a:ea typeface="Calibri" charset="0"/>
                            <a:cs typeface="Arial" charset="0"/>
                          </a:rPr>
                        </m:ctrlPr>
                      </m:sSubPr>
                      <m:e>
                        <m:r>
                          <a:rPr lang="es-ES" sz="1200" i="1">
                            <a:solidFill>
                              <a:schemeClr val="tx1"/>
                            </a:solidFill>
                            <a:effectLst/>
                            <a:latin typeface="Cambria Math" charset="0"/>
                            <a:ea typeface="Calibri" charset="0"/>
                            <a:cs typeface="Arial" charset="0"/>
                          </a:rPr>
                          <m:t>𝜔</m:t>
                        </m:r>
                      </m:e>
                      <m:sub>
                        <m:r>
                          <a:rPr lang="es-ES" sz="1200">
                            <a:solidFill>
                              <a:schemeClr val="tx1"/>
                            </a:solidFill>
                            <a:effectLst/>
                            <a:latin typeface="Cambria Math" charset="0"/>
                            <a:ea typeface="Calibri" charset="0"/>
                            <a:cs typeface="Arial" charset="0"/>
                          </a:rPr>
                          <m:t>0</m:t>
                        </m:r>
                      </m:sub>
                    </m:sSub>
                    <m:r>
                      <a:rPr lang="es-ES" sz="1200">
                        <a:solidFill>
                          <a:schemeClr val="tx1"/>
                        </a:solidFill>
                        <a:effectLst/>
                        <a:latin typeface="Cambria Math" charset="0"/>
                        <a:ea typeface="Calibri" charset="0"/>
                        <a:cs typeface="Arial" charset="0"/>
                      </a:rPr>
                      <m:t>=∆</m:t>
                    </m:r>
                    <m:r>
                      <a:rPr lang="es-ES" sz="1200" i="1">
                        <a:solidFill>
                          <a:schemeClr val="tx1"/>
                        </a:solidFill>
                        <a:effectLst/>
                        <a:latin typeface="Cambria Math" charset="0"/>
                        <a:ea typeface="Calibri" charset="0"/>
                        <a:cs typeface="Arial" charset="0"/>
                      </a:rPr>
                      <m:t>𝜔</m:t>
                    </m:r>
                    <m:r>
                      <a:rPr lang="es-ES" sz="1200">
                        <a:solidFill>
                          <a:schemeClr val="tx1"/>
                        </a:solidFill>
                        <a:effectLst/>
                        <a:latin typeface="Cambria Math" charset="0"/>
                        <a:ea typeface="Calibri" charset="0"/>
                        <a:cs typeface="Arial" charset="0"/>
                      </a:rPr>
                      <m:t>→0</m:t>
                    </m:r>
                  </m:oMath>
                </a14:m>
                <a:r>
                  <a:rPr lang="es-ES" sz="1200" dirty="0">
                    <a:solidFill>
                      <a:schemeClr val="tx1"/>
                    </a:solidFill>
                    <a:effectLst/>
                    <a:latin typeface="Arial" charset="0"/>
                    <a:ea typeface="Calibri" charset="0"/>
                    <a:cs typeface="Times New Roman" charset="0"/>
                  </a:rPr>
                  <a:t>, de tal forma que </a:t>
                </a:r>
                <a14:m>
                  <m:oMath xmlns:m="http://schemas.openxmlformats.org/officeDocument/2006/math">
                    <m:r>
                      <a:rPr lang="es-ES" sz="1200" i="1">
                        <a:solidFill>
                          <a:schemeClr val="tx1"/>
                        </a:solidFill>
                        <a:effectLst/>
                        <a:latin typeface="Cambria Math" charset="0"/>
                        <a:ea typeface="Calibri" charset="0"/>
                        <a:cs typeface="Arial" charset="0"/>
                      </a:rPr>
                      <m:t>𝑛</m:t>
                    </m:r>
                    <m:sSub>
                      <m:sSubPr>
                        <m:ctrlPr>
                          <a:rPr lang="es-CO" sz="1200" i="1">
                            <a:solidFill>
                              <a:schemeClr val="tx1"/>
                            </a:solidFill>
                            <a:effectLst/>
                            <a:latin typeface="Cambria Math" charset="0"/>
                            <a:ea typeface="Calibri" charset="0"/>
                            <a:cs typeface="Arial" charset="0"/>
                          </a:rPr>
                        </m:ctrlPr>
                      </m:sSubPr>
                      <m:e>
                        <m:r>
                          <a:rPr lang="es-ES" sz="1200" i="1">
                            <a:solidFill>
                              <a:schemeClr val="tx1"/>
                            </a:solidFill>
                            <a:effectLst/>
                            <a:latin typeface="Cambria Math" charset="0"/>
                            <a:ea typeface="Calibri" charset="0"/>
                            <a:cs typeface="Arial" charset="0"/>
                          </a:rPr>
                          <m:t>𝜔</m:t>
                        </m:r>
                      </m:e>
                      <m:sub>
                        <m:r>
                          <a:rPr lang="es-ES" sz="1200">
                            <a:solidFill>
                              <a:schemeClr val="tx1"/>
                            </a:solidFill>
                            <a:effectLst/>
                            <a:latin typeface="Cambria Math" charset="0"/>
                            <a:ea typeface="Calibri" charset="0"/>
                            <a:cs typeface="Arial" charset="0"/>
                          </a:rPr>
                          <m:t>0</m:t>
                        </m:r>
                      </m:sub>
                    </m:sSub>
                    <m:r>
                      <a:rPr lang="es-ES" sz="1200">
                        <a:solidFill>
                          <a:schemeClr val="tx1"/>
                        </a:solidFill>
                        <a:effectLst/>
                        <a:latin typeface="Cambria Math" charset="0"/>
                        <a:ea typeface="Calibri" charset="0"/>
                        <a:cs typeface="Arial" charset="0"/>
                      </a:rPr>
                      <m:t>=</m:t>
                    </m:r>
                    <m:r>
                      <a:rPr lang="es-ES" sz="1200" i="1">
                        <a:solidFill>
                          <a:schemeClr val="tx1"/>
                        </a:solidFill>
                        <a:effectLst/>
                        <a:latin typeface="Cambria Math" charset="0"/>
                        <a:ea typeface="Calibri" charset="0"/>
                        <a:cs typeface="Arial" charset="0"/>
                      </a:rPr>
                      <m:t>𝑛</m:t>
                    </m:r>
                    <m:r>
                      <a:rPr lang="es-ES" sz="1200">
                        <a:solidFill>
                          <a:schemeClr val="tx1"/>
                        </a:solidFill>
                        <a:effectLst/>
                        <a:latin typeface="Cambria Math" charset="0"/>
                        <a:ea typeface="Calibri" charset="0"/>
                        <a:cs typeface="Arial" charset="0"/>
                      </a:rPr>
                      <m:t>∆</m:t>
                    </m:r>
                    <m:r>
                      <a:rPr lang="es-ES" sz="1200" i="1">
                        <a:solidFill>
                          <a:schemeClr val="tx1"/>
                        </a:solidFill>
                        <a:effectLst/>
                        <a:latin typeface="Cambria Math" charset="0"/>
                        <a:ea typeface="Calibri" charset="0"/>
                        <a:cs typeface="Arial" charset="0"/>
                      </a:rPr>
                      <m:t>𝜔</m:t>
                    </m:r>
                    <m:r>
                      <a:rPr lang="es-ES" sz="1200">
                        <a:solidFill>
                          <a:schemeClr val="tx1"/>
                        </a:solidFill>
                        <a:effectLst/>
                        <a:latin typeface="Cambria Math" charset="0"/>
                        <a:ea typeface="Calibri" charset="0"/>
                        <a:cs typeface="Arial" charset="0"/>
                      </a:rPr>
                      <m:t>→</m:t>
                    </m:r>
                    <m:r>
                      <a:rPr lang="es-ES" sz="1200" i="1">
                        <a:solidFill>
                          <a:schemeClr val="tx1"/>
                        </a:solidFill>
                        <a:effectLst/>
                        <a:latin typeface="Cambria Math" charset="0"/>
                        <a:ea typeface="Calibri" charset="0"/>
                        <a:cs typeface="Arial" charset="0"/>
                      </a:rPr>
                      <m:t>𝜔</m:t>
                    </m:r>
                  </m:oMath>
                </a14:m>
                <a:r>
                  <a:rPr lang="es-ES" sz="1200" dirty="0">
                    <a:solidFill>
                      <a:schemeClr val="tx1"/>
                    </a:solidFill>
                    <a:effectLst/>
                    <a:latin typeface="Arial" charset="0"/>
                    <a:ea typeface="Calibri" charset="0"/>
                    <a:cs typeface="Times New Roman" charset="0"/>
                  </a:rPr>
                  <a:t>, entonces se tiene:</a:t>
                </a:r>
                <a:endParaRPr lang="es-CO" sz="1200" dirty="0">
                  <a:solidFill>
                    <a:schemeClr val="tx1"/>
                  </a:solidFill>
                  <a:effectLst/>
                  <a:latin typeface="Calibri" charset="0"/>
                  <a:ea typeface="Calibri" charset="0"/>
                  <a:cs typeface="Times New Roman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" sz="1200" dirty="0">
                    <a:solidFill>
                      <a:schemeClr val="tx1"/>
                    </a:solidFill>
                    <a:effectLst/>
                    <a:latin typeface="Arial" charset="0"/>
                    <a:ea typeface="Calibri" charset="0"/>
                    <a:cs typeface="Times New Roman" charset="0"/>
                  </a:rPr>
                  <a:t> </a:t>
                </a:r>
                <a:endParaRPr lang="es-CO" sz="1200" dirty="0">
                  <a:solidFill>
                    <a:schemeClr val="tx1"/>
                  </a:solidFill>
                  <a:effectLst/>
                  <a:latin typeface="Calibri" charset="0"/>
                  <a:ea typeface="Calibri" charset="0"/>
                  <a:cs typeface="Times New Roman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200" i="1">
                          <a:solidFill>
                            <a:schemeClr val="tx1"/>
                          </a:solidFill>
                          <a:effectLst/>
                          <a:latin typeface="Cambria Math" charset="0"/>
                          <a:ea typeface="ＭＳ 明朝" charset="-128"/>
                          <a:cs typeface="Arial" charset="0"/>
                        </a:rPr>
                        <m:t>𝑓</m:t>
                      </m:r>
                      <m:d>
                        <m:dPr>
                          <m:ctrlPr>
                            <a:rPr lang="es-CO" sz="1200" i="1">
                              <a:solidFill>
                                <a:schemeClr val="tx1"/>
                              </a:solidFill>
                              <a:effectLst/>
                              <a:latin typeface="Cambria Math" charset="0"/>
                              <a:ea typeface="ＭＳ 明朝" charset="-128"/>
                              <a:cs typeface="Arial" charset="0"/>
                            </a:rPr>
                          </m:ctrlPr>
                        </m:dPr>
                        <m:e>
                          <m:r>
                            <a:rPr lang="es-ES" sz="1200" i="1">
                              <a:solidFill>
                                <a:schemeClr val="tx1"/>
                              </a:solidFill>
                              <a:effectLst/>
                              <a:latin typeface="Cambria Math" charset="0"/>
                              <a:ea typeface="ＭＳ 明朝" charset="-128"/>
                              <a:cs typeface="Arial" charset="0"/>
                            </a:rPr>
                            <m:t>𝑡</m:t>
                          </m:r>
                        </m:e>
                      </m:d>
                      <m:r>
                        <a:rPr lang="es-ES" sz="1200" i="1">
                          <a:solidFill>
                            <a:schemeClr val="tx1"/>
                          </a:solidFill>
                          <a:effectLst/>
                          <a:latin typeface="Cambria Math" charset="0"/>
                          <a:ea typeface="ＭＳ 明朝" charset="-128"/>
                          <a:cs typeface="Arial" charset="0"/>
                        </a:rPr>
                        <m:t>=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es-CO" sz="1200" i="1">
                              <a:solidFill>
                                <a:schemeClr val="tx1"/>
                              </a:solidFill>
                              <a:effectLst/>
                              <a:latin typeface="Cambria Math" charset="0"/>
                              <a:ea typeface="ＭＳ 明朝" charset="-128"/>
                              <a:cs typeface="Arial" charset="0"/>
                            </a:rPr>
                          </m:ctrlPr>
                        </m:naryPr>
                        <m:sub>
                          <m:r>
                            <a:rPr lang="es-ES" sz="1200" i="1">
                              <a:solidFill>
                                <a:schemeClr val="tx1"/>
                              </a:solidFill>
                              <a:effectLst/>
                              <a:latin typeface="Cambria Math" charset="0"/>
                              <a:ea typeface="ＭＳ 明朝" charset="-128"/>
                              <a:cs typeface="Arial" charset="0"/>
                            </a:rPr>
                            <m:t>𝑛</m:t>
                          </m:r>
                          <m:r>
                            <a:rPr lang="es-ES" sz="1200" i="1">
                              <a:solidFill>
                                <a:schemeClr val="tx1"/>
                              </a:solidFill>
                              <a:effectLst/>
                              <a:latin typeface="Cambria Math" charset="0"/>
                              <a:ea typeface="ＭＳ 明朝" charset="-128"/>
                              <a:cs typeface="Arial" charset="0"/>
                            </a:rPr>
                            <m:t>=−∞</m:t>
                          </m:r>
                        </m:sub>
                        <m:sup>
                          <m:r>
                            <a:rPr lang="es-ES" sz="1200" i="1">
                              <a:solidFill>
                                <a:schemeClr val="tx1"/>
                              </a:solidFill>
                              <a:effectLst/>
                              <a:latin typeface="Cambria Math" charset="0"/>
                              <a:ea typeface="ＭＳ 明朝" charset="-128"/>
                              <a:cs typeface="Arial" charset="0"/>
                            </a:rPr>
                            <m:t>∞</m:t>
                          </m:r>
                        </m:sup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s-CO" sz="12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charset="0"/>
                                  <a:ea typeface="ＭＳ 明朝" charset="-128"/>
                                  <a:cs typeface="Arial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CO" sz="12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charset="0"/>
                                      <a:ea typeface="ＭＳ 明朝" charset="-128"/>
                                      <a:cs typeface="Arial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ES" sz="12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charset="0"/>
                                      <a:ea typeface="ＭＳ 明朝" charset="-128"/>
                                      <a:cs typeface="Arial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s-ES" sz="12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charset="0"/>
                                      <a:ea typeface="ＭＳ 明朝" charset="-128"/>
                                      <a:cs typeface="Arial" charset="0"/>
                                    </a:rPr>
                                    <m:t>2</m:t>
                                  </m:r>
                                  <m:r>
                                    <a:rPr lang="es-ES" sz="12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charset="0"/>
                                      <a:ea typeface="ＭＳ 明朝" charset="-128"/>
                                      <a:cs typeface="Arial" charset="0"/>
                                    </a:rPr>
                                    <m:t>𝜋</m:t>
                                  </m:r>
                                </m:den>
                              </m:f>
                              <m:nary>
                                <m:naryPr>
                                  <m:limLoc m:val="subSup"/>
                                  <m:ctrlPr>
                                    <a:rPr lang="es-CO" sz="12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charset="0"/>
                                      <a:ea typeface="ＭＳ 明朝" charset="-128"/>
                                      <a:cs typeface="Arial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es-ES" sz="12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charset="0"/>
                                      <a:ea typeface="ＭＳ 明朝" charset="-128"/>
                                      <a:cs typeface="Arial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s-CO" sz="1200" i="1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charset="0"/>
                                          <a:ea typeface="ＭＳ 明朝" charset="-128"/>
                                          <a:cs typeface="Arial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s-ES" sz="1200" i="1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charset="0"/>
                                          <a:ea typeface="ＭＳ 明朝" charset="-128"/>
                                          <a:cs typeface="Arial" charset="0"/>
                                        </a:rPr>
                                        <m:t>𝑇</m:t>
                                      </m:r>
                                    </m:num>
                                    <m:den>
                                      <m:r>
                                        <a:rPr lang="es-ES" sz="1200" i="1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charset="0"/>
                                          <a:ea typeface="ＭＳ 明朝" charset="-128"/>
                                          <a:cs typeface="Arial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sub>
                                <m:sup>
                                  <m:f>
                                    <m:fPr>
                                      <m:ctrlPr>
                                        <a:rPr lang="es-CO" sz="1200" i="1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charset="0"/>
                                          <a:ea typeface="ＭＳ 明朝" charset="-128"/>
                                          <a:cs typeface="Arial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s-ES" sz="1200" i="1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charset="0"/>
                                          <a:ea typeface="ＭＳ 明朝" charset="-128"/>
                                          <a:cs typeface="Arial" charset="0"/>
                                        </a:rPr>
                                        <m:t>𝑇</m:t>
                                      </m:r>
                                    </m:num>
                                    <m:den>
                                      <m:r>
                                        <a:rPr lang="es-ES" sz="1200" i="1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charset="0"/>
                                          <a:ea typeface="ＭＳ 明朝" charset="-128"/>
                                          <a:cs typeface="Arial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sup>
                                <m:e>
                                  <m:r>
                                    <a:rPr lang="es-ES" sz="12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charset="0"/>
                                      <a:ea typeface="ＭＳ 明朝" charset="-128"/>
                                      <a:cs typeface="Arial" charset="0"/>
                                    </a:rPr>
                                    <m:t>𝑓</m:t>
                                  </m:r>
                                  <m:d>
                                    <m:dPr>
                                      <m:ctrlPr>
                                        <a:rPr lang="es-CO" sz="1200" i="1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charset="0"/>
                                          <a:ea typeface="ＭＳ 明朝" charset="-128"/>
                                          <a:cs typeface="Arial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ES" sz="1200" i="1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charset="0"/>
                                          <a:ea typeface="ＭＳ 明朝" charset="-128"/>
                                          <a:cs typeface="Arial" charset="0"/>
                                        </a:rPr>
                                        <m:t>𝑡</m:t>
                                      </m:r>
                                    </m:e>
                                  </m:d>
                                  <m:sSup>
                                    <m:sSupPr>
                                      <m:ctrlPr>
                                        <a:rPr lang="es-CO" sz="1200" i="1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charset="0"/>
                                          <a:ea typeface="ＭＳ 明朝" charset="-128"/>
                                          <a:cs typeface="Arial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ES" sz="1200" i="1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charset="0"/>
                                          <a:ea typeface="ＭＳ 明朝" charset="-128"/>
                                          <a:cs typeface="Arial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s-ES" sz="1200" i="1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charset="0"/>
                                          <a:ea typeface="ＭＳ 明朝" charset="-128"/>
                                          <a:cs typeface="Arial" charset="0"/>
                                        </a:rPr>
                                        <m:t>−</m:t>
                                      </m:r>
                                      <m:r>
                                        <a:rPr lang="es-ES" sz="1200" i="1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charset="0"/>
                                          <a:ea typeface="ＭＳ 明朝" charset="-128"/>
                                          <a:cs typeface="Arial" charset="0"/>
                                        </a:rPr>
                                        <m:t>𝑗𝑛</m:t>
                                      </m:r>
                                      <m:r>
                                        <a:rPr lang="es-ES" sz="1200" i="1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charset="0"/>
                                          <a:ea typeface="Calibri" charset="0"/>
                                          <a:cs typeface="Arial" charset="0"/>
                                        </a:rPr>
                                        <m:t>∆</m:t>
                                      </m:r>
                                      <m:r>
                                        <a:rPr lang="es-ES" sz="1200" i="1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charset="0"/>
                                          <a:ea typeface="Calibri" charset="0"/>
                                          <a:cs typeface="Arial" charset="0"/>
                                        </a:rPr>
                                        <m:t>𝜔</m:t>
                                      </m:r>
                                      <m:r>
                                        <a:rPr lang="es-ES" sz="1200" i="1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charset="0"/>
                                          <a:ea typeface="Calibri" charset="0"/>
                                          <a:cs typeface="Arial" charset="0"/>
                                        </a:rPr>
                                        <m:t>𝑡</m:t>
                                      </m:r>
                                    </m:sup>
                                  </m:sSup>
                                  <m:r>
                                    <a:rPr lang="es-ES" sz="12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charset="0"/>
                                      <a:ea typeface="ＭＳ 明朝" charset="-128"/>
                                      <a:cs typeface="Arial" charset="0"/>
                                    </a:rPr>
                                    <m:t>𝑑𝑡</m:t>
                                  </m:r>
                                </m:e>
                              </m:nary>
                            </m:e>
                          </m:d>
                          <m:sSup>
                            <m:sSupPr>
                              <m:ctrlPr>
                                <a:rPr lang="es-CO" sz="12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charset="0"/>
                                  <a:ea typeface="ＭＳ 明朝" charset="-128"/>
                                  <a:cs typeface="Arial" charset="0"/>
                                </a:rPr>
                              </m:ctrlPr>
                            </m:sSupPr>
                            <m:e>
                              <m:r>
                                <a:rPr lang="es-ES" sz="12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charset="0"/>
                                  <a:ea typeface="ＭＳ 明朝" charset="-128"/>
                                  <a:cs typeface="Arial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s-ES" sz="12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charset="0"/>
                                  <a:ea typeface="ＭＳ 明朝" charset="-128"/>
                                  <a:cs typeface="Arial" charset="0"/>
                                </a:rPr>
                                <m:t>𝑗</m:t>
                              </m:r>
                              <m:r>
                                <a:rPr lang="es-ES" sz="12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charset="0"/>
                                  <a:ea typeface="Calibri" charset="0"/>
                                  <a:cs typeface="Arial" charset="0"/>
                                </a:rPr>
                                <m:t>𝑛</m:t>
                              </m:r>
                              <m:r>
                                <a:rPr lang="es-ES" sz="12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charset="0"/>
                                  <a:ea typeface="Calibri" charset="0"/>
                                  <a:cs typeface="Arial" charset="0"/>
                                </a:rPr>
                                <m:t>∆</m:t>
                              </m:r>
                              <m:r>
                                <a:rPr lang="es-ES" sz="12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charset="0"/>
                                  <a:ea typeface="Calibri" charset="0"/>
                                  <a:cs typeface="Arial" charset="0"/>
                                </a:rPr>
                                <m:t>𝜔</m:t>
                              </m:r>
                              <m:r>
                                <a:rPr lang="es-ES" sz="12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charset="0"/>
                                  <a:ea typeface="Calibri" charset="0"/>
                                  <a:cs typeface="Arial" charset="0"/>
                                </a:rPr>
                                <m:t>𝑡</m:t>
                              </m:r>
                            </m:sup>
                          </m:sSup>
                          <m:r>
                            <a:rPr lang="es-ES" sz="1200" i="1">
                              <a:solidFill>
                                <a:schemeClr val="tx1"/>
                              </a:solidFill>
                              <a:effectLst/>
                              <a:latin typeface="Cambria Math" charset="0"/>
                              <a:ea typeface="Calibri" charset="0"/>
                              <a:cs typeface="Arial" charset="0"/>
                            </a:rPr>
                            <m:t>∆</m:t>
                          </m:r>
                          <m:r>
                            <a:rPr lang="es-ES" sz="1200" i="1">
                              <a:solidFill>
                                <a:schemeClr val="tx1"/>
                              </a:solidFill>
                              <a:effectLst/>
                              <a:latin typeface="Cambria Math" charset="0"/>
                              <a:ea typeface="Calibri" charset="0"/>
                              <a:cs typeface="Arial" charset="0"/>
                            </a:rPr>
                            <m:t>𝜔</m:t>
                          </m:r>
                        </m:e>
                      </m:nary>
                    </m:oMath>
                  </m:oMathPara>
                </a14:m>
                <a:endParaRPr lang="es-CO" sz="1200" dirty="0">
                  <a:solidFill>
                    <a:schemeClr val="tx1"/>
                  </a:solidFill>
                  <a:effectLst/>
                  <a:latin typeface="Calibri" charset="0"/>
                  <a:ea typeface="Calibri" charset="0"/>
                  <a:cs typeface="Times New Roman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" sz="1200" dirty="0">
                    <a:solidFill>
                      <a:schemeClr val="tx1"/>
                    </a:solidFill>
                    <a:effectLst/>
                    <a:latin typeface="Arial" charset="0"/>
                    <a:ea typeface="Calibri" charset="0"/>
                    <a:cs typeface="Times New Roman" charset="0"/>
                  </a:rPr>
                  <a:t> </a:t>
                </a:r>
                <a:endParaRPr lang="es-CO" sz="1200" dirty="0">
                  <a:solidFill>
                    <a:schemeClr val="tx1"/>
                  </a:solidFill>
                  <a:effectLst/>
                  <a:latin typeface="Calibri" charset="0"/>
                  <a:ea typeface="Calibri" charset="0"/>
                  <a:cs typeface="Times New Roman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" sz="1200" dirty="0">
                    <a:solidFill>
                      <a:schemeClr val="tx1"/>
                    </a:solidFill>
                    <a:effectLst/>
                    <a:latin typeface="Arial" charset="0"/>
                    <a:ea typeface="Calibri" charset="0"/>
                    <a:cs typeface="Times New Roman" charset="0"/>
                  </a:rPr>
                  <a:t>En el límite, </a:t>
                </a:r>
                <a14:m>
                  <m:oMath xmlns:m="http://schemas.openxmlformats.org/officeDocument/2006/math">
                    <m:r>
                      <a:rPr lang="es-ES" sz="1200" i="1">
                        <a:solidFill>
                          <a:schemeClr val="tx1"/>
                        </a:solidFill>
                        <a:effectLst/>
                        <a:latin typeface="Cambria Math" charset="0"/>
                        <a:ea typeface="Calibri" charset="0"/>
                        <a:cs typeface="Arial" charset="0"/>
                      </a:rPr>
                      <m:t>𝑇</m:t>
                    </m:r>
                    <m:r>
                      <a:rPr lang="es-ES" sz="1200">
                        <a:solidFill>
                          <a:schemeClr val="tx1"/>
                        </a:solidFill>
                        <a:effectLst/>
                        <a:latin typeface="Cambria Math" charset="0"/>
                        <a:ea typeface="Calibri" charset="0"/>
                        <a:cs typeface="Arial" charset="0"/>
                      </a:rPr>
                      <m:t>→∞, </m:t>
                    </m:r>
                  </m:oMath>
                </a14:m>
                <a:r>
                  <a:rPr lang="es-ES" sz="1200" dirty="0">
                    <a:solidFill>
                      <a:schemeClr val="tx1"/>
                    </a:solidFill>
                    <a:effectLst/>
                    <a:latin typeface="Arial" charset="0"/>
                    <a:ea typeface="Calibri" charset="0"/>
                    <a:cs typeface="Times New Roman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s-ES" sz="1200">
                        <a:solidFill>
                          <a:schemeClr val="tx1"/>
                        </a:solidFill>
                        <a:effectLst/>
                        <a:latin typeface="Cambria Math" charset="0"/>
                        <a:ea typeface="Calibri" charset="0"/>
                        <a:cs typeface="Arial" charset="0"/>
                      </a:rPr>
                      <m:t>∆</m:t>
                    </m:r>
                    <m:r>
                      <a:rPr lang="es-ES" sz="1200" i="1">
                        <a:solidFill>
                          <a:schemeClr val="tx1"/>
                        </a:solidFill>
                        <a:effectLst/>
                        <a:latin typeface="Cambria Math" charset="0"/>
                        <a:ea typeface="Calibri" charset="0"/>
                        <a:cs typeface="Arial" charset="0"/>
                      </a:rPr>
                      <m:t>𝜔</m:t>
                    </m:r>
                    <m:r>
                      <a:rPr lang="es-ES" sz="1200">
                        <a:solidFill>
                          <a:schemeClr val="tx1"/>
                        </a:solidFill>
                        <a:effectLst/>
                        <a:latin typeface="Cambria Math" charset="0"/>
                        <a:ea typeface="Calibri" charset="0"/>
                        <a:cs typeface="Arial" charset="0"/>
                      </a:rPr>
                      <m:t>→</m:t>
                    </m:r>
                    <m:r>
                      <a:rPr lang="es-ES" sz="1200" i="1">
                        <a:solidFill>
                          <a:schemeClr val="tx1"/>
                        </a:solidFill>
                        <a:effectLst/>
                        <a:latin typeface="Cambria Math" charset="0"/>
                        <a:ea typeface="Calibri" charset="0"/>
                        <a:cs typeface="Arial" charset="0"/>
                      </a:rPr>
                      <m:t>𝑑</m:t>
                    </m:r>
                    <m:r>
                      <a:rPr lang="es-ES" sz="1200" i="1">
                        <a:solidFill>
                          <a:schemeClr val="tx1"/>
                        </a:solidFill>
                        <a:effectLst/>
                        <a:latin typeface="Cambria Math" charset="0"/>
                        <a:ea typeface="Calibri" charset="0"/>
                        <a:cs typeface="Arial" charset="0"/>
                      </a:rPr>
                      <m:t>𝜔</m:t>
                    </m:r>
                  </m:oMath>
                </a14:m>
                <a:r>
                  <a:rPr lang="es-ES" sz="1200" dirty="0">
                    <a:solidFill>
                      <a:schemeClr val="tx1"/>
                    </a:solidFill>
                    <a:effectLst/>
                    <a:latin typeface="Arial" charset="0"/>
                    <a:ea typeface="Calibri" charset="0"/>
                    <a:cs typeface="Times New Roman" charset="0"/>
                  </a:rPr>
                  <a:t> y la sumatoria se convierten en integral de acuerdo con la definición de sumas de Riemann. Es </a:t>
                </a:r>
                <a:r>
                  <a:rPr lang="es-ES" sz="1200">
                    <a:solidFill>
                      <a:schemeClr val="tx1"/>
                    </a:solidFill>
                    <a:effectLst/>
                    <a:latin typeface="Arial" charset="0"/>
                    <a:ea typeface="Calibri" charset="0"/>
                    <a:cs typeface="Times New Roman" charset="0"/>
                  </a:rPr>
                  <a:t>decir </a:t>
                </a:r>
                <a:r>
                  <a:rPr lang="es-ES" sz="1200" smtClean="0">
                    <a:solidFill>
                      <a:schemeClr val="tx1"/>
                    </a:solidFill>
                    <a:effectLst/>
                    <a:latin typeface="Arial" charset="0"/>
                    <a:ea typeface="Calibri" charset="0"/>
                    <a:cs typeface="Times New Roman" charset="0"/>
                  </a:rPr>
                  <a:t>que la </a:t>
                </a:r>
                <a:r>
                  <a:rPr lang="es-ES" sz="1200" dirty="0">
                    <a:solidFill>
                      <a:schemeClr val="tx1"/>
                    </a:solidFill>
                    <a:effectLst/>
                    <a:latin typeface="Arial" charset="0"/>
                    <a:ea typeface="Calibri" charset="0"/>
                    <a:cs typeface="Times New Roman" charset="0"/>
                  </a:rPr>
                  <a:t>función se convierte en:</a:t>
                </a:r>
                <a:endParaRPr lang="es-CO" sz="1200" dirty="0">
                  <a:solidFill>
                    <a:schemeClr val="tx1"/>
                  </a:solidFill>
                  <a:effectLst/>
                  <a:latin typeface="Calibri" charset="0"/>
                  <a:ea typeface="Calibri" charset="0"/>
                  <a:cs typeface="Times New Roman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" sz="1200" dirty="0">
                    <a:solidFill>
                      <a:schemeClr val="tx1"/>
                    </a:solidFill>
                    <a:effectLst/>
                    <a:latin typeface="Arial" charset="0"/>
                    <a:ea typeface="Calibri" charset="0"/>
                    <a:cs typeface="Times New Roman" charset="0"/>
                  </a:rPr>
                  <a:t> </a:t>
                </a:r>
                <a:endParaRPr lang="es-CO" sz="1200" dirty="0">
                  <a:solidFill>
                    <a:schemeClr val="tx1"/>
                  </a:solidFill>
                  <a:effectLst/>
                  <a:latin typeface="Calibri" charset="0"/>
                  <a:ea typeface="Calibri" charset="0"/>
                  <a:cs typeface="Times New Roman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200" i="1">
                          <a:solidFill>
                            <a:schemeClr val="tx1"/>
                          </a:solidFill>
                          <a:effectLst/>
                          <a:latin typeface="Cambria Math" charset="0"/>
                          <a:ea typeface="ＭＳ 明朝" charset="-128"/>
                          <a:cs typeface="Arial" charset="0"/>
                        </a:rPr>
                        <m:t>𝑓</m:t>
                      </m:r>
                      <m:d>
                        <m:dPr>
                          <m:ctrlPr>
                            <a:rPr lang="es-CO" sz="1200" i="1">
                              <a:solidFill>
                                <a:schemeClr val="tx1"/>
                              </a:solidFill>
                              <a:effectLst/>
                              <a:latin typeface="Cambria Math" charset="0"/>
                              <a:ea typeface="ＭＳ 明朝" charset="-128"/>
                              <a:cs typeface="Arial" charset="0"/>
                            </a:rPr>
                          </m:ctrlPr>
                        </m:dPr>
                        <m:e>
                          <m:r>
                            <a:rPr lang="es-ES" sz="1200" i="1">
                              <a:solidFill>
                                <a:schemeClr val="tx1"/>
                              </a:solidFill>
                              <a:effectLst/>
                              <a:latin typeface="Cambria Math" charset="0"/>
                              <a:ea typeface="ＭＳ 明朝" charset="-128"/>
                              <a:cs typeface="Arial" charset="0"/>
                            </a:rPr>
                            <m:t>𝑡</m:t>
                          </m:r>
                        </m:e>
                      </m:d>
                      <m:r>
                        <a:rPr lang="es-ES" sz="1200" i="1">
                          <a:solidFill>
                            <a:schemeClr val="tx1"/>
                          </a:solidFill>
                          <a:effectLst/>
                          <a:latin typeface="Cambria Math" charset="0"/>
                          <a:ea typeface="ＭＳ 明朝" charset="-128"/>
                          <a:cs typeface="Arial" charset="0"/>
                        </a:rPr>
                        <m:t>=</m:t>
                      </m:r>
                      <m:f>
                        <m:fPr>
                          <m:ctrlPr>
                            <a:rPr lang="es-CO" sz="1200" i="1">
                              <a:solidFill>
                                <a:schemeClr val="tx1"/>
                              </a:solidFill>
                              <a:effectLst/>
                              <a:latin typeface="Cambria Math" charset="0"/>
                              <a:ea typeface="ＭＳ 明朝" charset="-128"/>
                              <a:cs typeface="Arial" charset="0"/>
                            </a:rPr>
                          </m:ctrlPr>
                        </m:fPr>
                        <m:num>
                          <m:r>
                            <a:rPr lang="es-ES" sz="1200" i="1">
                              <a:solidFill>
                                <a:schemeClr val="tx1"/>
                              </a:solidFill>
                              <a:effectLst/>
                              <a:latin typeface="Cambria Math" charset="0"/>
                              <a:ea typeface="ＭＳ 明朝" charset="-128"/>
                              <a:cs typeface="Arial" charset="0"/>
                            </a:rPr>
                            <m:t>1</m:t>
                          </m:r>
                        </m:num>
                        <m:den>
                          <m:r>
                            <a:rPr lang="es-ES" sz="1200" i="1">
                              <a:solidFill>
                                <a:schemeClr val="tx1"/>
                              </a:solidFill>
                              <a:effectLst/>
                              <a:latin typeface="Cambria Math" charset="0"/>
                              <a:ea typeface="ＭＳ 明朝" charset="-128"/>
                              <a:cs typeface="Arial" charset="0"/>
                            </a:rPr>
                            <m:t>2</m:t>
                          </m:r>
                          <m:r>
                            <a:rPr lang="es-ES" sz="1200" i="1">
                              <a:solidFill>
                                <a:schemeClr val="tx1"/>
                              </a:solidFill>
                              <a:effectLst/>
                              <a:latin typeface="Cambria Math" charset="0"/>
                              <a:ea typeface="ＭＳ 明朝" charset="-128"/>
                              <a:cs typeface="Arial" charset="0"/>
                            </a:rPr>
                            <m:t>𝜋</m:t>
                          </m:r>
                        </m:den>
                      </m:f>
                      <m:nary>
                        <m:naryPr>
                          <m:limLoc m:val="subSup"/>
                          <m:ctrlPr>
                            <a:rPr lang="es-CO" sz="1200" i="1">
                              <a:solidFill>
                                <a:schemeClr val="tx1"/>
                              </a:solidFill>
                              <a:effectLst/>
                              <a:latin typeface="Cambria Math" charset="0"/>
                              <a:ea typeface="ＭＳ 明朝" charset="-128"/>
                              <a:cs typeface="Arial" charset="0"/>
                            </a:rPr>
                          </m:ctrlPr>
                        </m:naryPr>
                        <m:sub>
                          <m:r>
                            <a:rPr lang="es-ES" sz="1200" i="1">
                              <a:solidFill>
                                <a:schemeClr val="tx1"/>
                              </a:solidFill>
                              <a:effectLst/>
                              <a:latin typeface="Cambria Math" charset="0"/>
                              <a:ea typeface="ＭＳ 明朝" charset="-128"/>
                              <a:cs typeface="Arial" charset="0"/>
                            </a:rPr>
                            <m:t>−∞</m:t>
                          </m:r>
                        </m:sub>
                        <m:sup>
                          <m:r>
                            <a:rPr lang="es-ES" sz="1200" i="1">
                              <a:solidFill>
                                <a:schemeClr val="tx1"/>
                              </a:solidFill>
                              <a:effectLst/>
                              <a:latin typeface="Cambria Math" charset="0"/>
                              <a:ea typeface="ＭＳ 明朝" charset="-128"/>
                              <a:cs typeface="Arial" charset="0"/>
                            </a:rPr>
                            <m:t>∞</m:t>
                          </m:r>
                        </m:sup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s-CO" sz="12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charset="0"/>
                                  <a:ea typeface="ＭＳ 明朝" charset="-128"/>
                                  <a:cs typeface="Arial" charset="0"/>
                                </a:rPr>
                              </m:ctrlPr>
                            </m:dPr>
                            <m:e>
                              <m:nary>
                                <m:naryPr>
                                  <m:limLoc m:val="subSup"/>
                                  <m:ctrlPr>
                                    <a:rPr lang="es-CO" sz="12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charset="0"/>
                                      <a:ea typeface="ＭＳ 明朝" charset="-128"/>
                                      <a:cs typeface="Arial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es-ES" sz="12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charset="0"/>
                                      <a:ea typeface="ＭＳ 明朝" charset="-128"/>
                                      <a:cs typeface="Arial" charset="0"/>
                                    </a:rPr>
                                    <m:t>−∞</m:t>
                                  </m:r>
                                </m:sub>
                                <m:sup>
                                  <m:r>
                                    <a:rPr lang="es-ES" sz="12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charset="0"/>
                                      <a:ea typeface="ＭＳ 明朝" charset="-128"/>
                                      <a:cs typeface="Arial" charset="0"/>
                                    </a:rPr>
                                    <m:t>∞</m:t>
                                  </m:r>
                                </m:sup>
                                <m:e>
                                  <m:r>
                                    <a:rPr lang="es-ES" sz="12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charset="0"/>
                                      <a:ea typeface="ＭＳ 明朝" charset="-128"/>
                                      <a:cs typeface="Arial" charset="0"/>
                                    </a:rPr>
                                    <m:t>𝑓</m:t>
                                  </m:r>
                                  <m:d>
                                    <m:dPr>
                                      <m:ctrlPr>
                                        <a:rPr lang="es-CO" sz="1200" i="1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charset="0"/>
                                          <a:ea typeface="ＭＳ 明朝" charset="-128"/>
                                          <a:cs typeface="Arial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ES" sz="1200" i="1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charset="0"/>
                                          <a:ea typeface="ＭＳ 明朝" charset="-128"/>
                                          <a:cs typeface="Arial" charset="0"/>
                                        </a:rPr>
                                        <m:t>𝑡</m:t>
                                      </m:r>
                                    </m:e>
                                  </m:d>
                                  <m:sSup>
                                    <m:sSupPr>
                                      <m:ctrlPr>
                                        <a:rPr lang="es-CO" sz="1200" i="1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charset="0"/>
                                          <a:ea typeface="ＭＳ 明朝" charset="-128"/>
                                          <a:cs typeface="Arial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ES" sz="1200" i="1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charset="0"/>
                                          <a:ea typeface="ＭＳ 明朝" charset="-128"/>
                                          <a:cs typeface="Arial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s-ES" sz="1200" i="1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charset="0"/>
                                          <a:ea typeface="ＭＳ 明朝" charset="-128"/>
                                          <a:cs typeface="Arial" charset="0"/>
                                        </a:rPr>
                                        <m:t>−</m:t>
                                      </m:r>
                                      <m:r>
                                        <a:rPr lang="es-ES" sz="1200" i="1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charset="0"/>
                                          <a:ea typeface="ＭＳ 明朝" charset="-128"/>
                                          <a:cs typeface="Arial" charset="0"/>
                                        </a:rPr>
                                        <m:t>𝑗</m:t>
                                      </m:r>
                                      <m:r>
                                        <a:rPr lang="es-ES" sz="1200" i="1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charset="0"/>
                                          <a:ea typeface="Calibri" charset="0"/>
                                          <a:cs typeface="Arial" charset="0"/>
                                        </a:rPr>
                                        <m:t>𝜔</m:t>
                                      </m:r>
                                      <m:r>
                                        <a:rPr lang="es-ES" sz="1200" i="1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charset="0"/>
                                          <a:ea typeface="Calibri" charset="0"/>
                                          <a:cs typeface="Arial" charset="0"/>
                                        </a:rPr>
                                        <m:t>𝑡</m:t>
                                      </m:r>
                                    </m:sup>
                                  </m:sSup>
                                  <m:r>
                                    <a:rPr lang="es-ES" sz="12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charset="0"/>
                                      <a:ea typeface="ＭＳ 明朝" charset="-128"/>
                                      <a:cs typeface="Arial" charset="0"/>
                                    </a:rPr>
                                    <m:t>𝑑𝑡</m:t>
                                  </m:r>
                                </m:e>
                              </m:nary>
                            </m:e>
                          </m:d>
                        </m:e>
                      </m:nary>
                      <m:sSup>
                        <m:sSupPr>
                          <m:ctrlPr>
                            <a:rPr lang="es-CO" sz="1200" i="1">
                              <a:solidFill>
                                <a:schemeClr val="tx1"/>
                              </a:solidFill>
                              <a:effectLst/>
                              <a:latin typeface="Cambria Math" charset="0"/>
                              <a:ea typeface="ＭＳ 明朝" charset="-128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ES" sz="1200" i="1">
                              <a:solidFill>
                                <a:schemeClr val="tx1"/>
                              </a:solidFill>
                              <a:effectLst/>
                              <a:latin typeface="Cambria Math" charset="0"/>
                              <a:ea typeface="ＭＳ 明朝" charset="-128"/>
                              <a:cs typeface="Arial" charset="0"/>
                            </a:rPr>
                            <m:t>𝑒</m:t>
                          </m:r>
                        </m:e>
                        <m:sup>
                          <m:r>
                            <a:rPr lang="es-ES" sz="1200" i="1">
                              <a:solidFill>
                                <a:schemeClr val="tx1"/>
                              </a:solidFill>
                              <a:effectLst/>
                              <a:latin typeface="Cambria Math" charset="0"/>
                              <a:ea typeface="ＭＳ 明朝" charset="-128"/>
                              <a:cs typeface="Arial" charset="0"/>
                            </a:rPr>
                            <m:t>𝑗</m:t>
                          </m:r>
                          <m:r>
                            <a:rPr lang="es-ES" sz="1200" i="1">
                              <a:solidFill>
                                <a:schemeClr val="tx1"/>
                              </a:solidFill>
                              <a:effectLst/>
                              <a:latin typeface="Cambria Math" charset="0"/>
                              <a:ea typeface="Calibri" charset="0"/>
                              <a:cs typeface="Arial" charset="0"/>
                            </a:rPr>
                            <m:t>𝜔</m:t>
                          </m:r>
                          <m:r>
                            <a:rPr lang="es-ES" sz="1200" i="1">
                              <a:solidFill>
                                <a:schemeClr val="tx1"/>
                              </a:solidFill>
                              <a:effectLst/>
                              <a:latin typeface="Cambria Math" charset="0"/>
                              <a:ea typeface="Calibri" charset="0"/>
                              <a:cs typeface="Arial" charset="0"/>
                            </a:rPr>
                            <m:t>𝑡</m:t>
                          </m:r>
                        </m:sup>
                      </m:sSup>
                      <m:r>
                        <a:rPr lang="es-ES" sz="1200" i="1">
                          <a:solidFill>
                            <a:schemeClr val="tx1"/>
                          </a:solidFill>
                          <a:effectLst/>
                          <a:latin typeface="Cambria Math" charset="0"/>
                          <a:ea typeface="Calibri" charset="0"/>
                          <a:cs typeface="Arial" charset="0"/>
                        </a:rPr>
                        <m:t>𝑑</m:t>
                      </m:r>
                      <m:r>
                        <a:rPr lang="es-ES" sz="1200" i="1">
                          <a:solidFill>
                            <a:schemeClr val="tx1"/>
                          </a:solidFill>
                          <a:effectLst/>
                          <a:latin typeface="Cambria Math" charset="0"/>
                          <a:ea typeface="Calibri" charset="0"/>
                          <a:cs typeface="Arial" charset="0"/>
                        </a:rPr>
                        <m:t>𝜔</m:t>
                      </m:r>
                    </m:oMath>
                  </m:oMathPara>
                </a14:m>
                <a:endParaRPr lang="es-CO" sz="1200" dirty="0">
                  <a:solidFill>
                    <a:schemeClr val="tx1"/>
                  </a:solidFill>
                  <a:effectLst/>
                  <a:latin typeface="Calibri" charset="0"/>
                  <a:ea typeface="Calibri" charset="0"/>
                  <a:cs typeface="Times New Roman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" sz="1200" dirty="0">
                    <a:solidFill>
                      <a:schemeClr val="tx1"/>
                    </a:solidFill>
                    <a:effectLst/>
                    <a:latin typeface="Arial" charset="0"/>
                    <a:ea typeface="ＭＳ 明朝" charset="-128"/>
                    <a:cs typeface="Times New Roman" charset="0"/>
                  </a:rPr>
                  <a:t> </a:t>
                </a:r>
                <a:endParaRPr lang="es-CO" sz="1200" dirty="0">
                  <a:solidFill>
                    <a:schemeClr val="tx1"/>
                  </a:solidFill>
                  <a:effectLst/>
                  <a:latin typeface="Calibri" charset="0"/>
                  <a:ea typeface="Calibri" charset="0"/>
                  <a:cs typeface="Times New Roman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200" i="1">
                          <a:solidFill>
                            <a:schemeClr val="tx1"/>
                          </a:solidFill>
                          <a:effectLst/>
                          <a:latin typeface="Cambria Math" charset="0"/>
                          <a:ea typeface="ＭＳ 明朝" charset="-128"/>
                          <a:cs typeface="Arial" charset="0"/>
                        </a:rPr>
                        <m:t>𝐹</m:t>
                      </m:r>
                      <m:d>
                        <m:dPr>
                          <m:ctrlPr>
                            <a:rPr lang="es-CO" sz="1200" i="1">
                              <a:solidFill>
                                <a:schemeClr val="tx1"/>
                              </a:solidFill>
                              <a:effectLst/>
                              <a:latin typeface="Cambria Math" charset="0"/>
                              <a:ea typeface="ＭＳ 明朝" charset="-128"/>
                              <a:cs typeface="Arial" charset="0"/>
                            </a:rPr>
                          </m:ctrlPr>
                        </m:dPr>
                        <m:e>
                          <m:r>
                            <a:rPr lang="es-ES" sz="1200" i="1">
                              <a:solidFill>
                                <a:schemeClr val="tx1"/>
                              </a:solidFill>
                              <a:effectLst/>
                              <a:latin typeface="Cambria Math" charset="0"/>
                              <a:ea typeface="ＭＳ 明朝" charset="-128"/>
                              <a:cs typeface="Arial" charset="0"/>
                            </a:rPr>
                            <m:t>𝜔</m:t>
                          </m:r>
                        </m:e>
                      </m:d>
                      <m:r>
                        <a:rPr lang="es-ES" sz="1200" i="1">
                          <a:solidFill>
                            <a:schemeClr val="tx1"/>
                          </a:solidFill>
                          <a:effectLst/>
                          <a:latin typeface="Cambria Math" charset="0"/>
                          <a:ea typeface="ＭＳ 明朝" charset="-128"/>
                          <a:cs typeface="Arial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es-CO" sz="1200" i="1">
                              <a:solidFill>
                                <a:schemeClr val="tx1"/>
                              </a:solidFill>
                              <a:effectLst/>
                              <a:latin typeface="Cambria Math" charset="0"/>
                              <a:ea typeface="ＭＳ 明朝" charset="-128"/>
                              <a:cs typeface="Arial" charset="0"/>
                            </a:rPr>
                          </m:ctrlPr>
                        </m:naryPr>
                        <m:sub>
                          <m:r>
                            <a:rPr lang="es-ES" sz="1200" i="1">
                              <a:solidFill>
                                <a:schemeClr val="tx1"/>
                              </a:solidFill>
                              <a:effectLst/>
                              <a:latin typeface="Cambria Math" charset="0"/>
                              <a:ea typeface="ＭＳ 明朝" charset="-128"/>
                              <a:cs typeface="Arial" charset="0"/>
                            </a:rPr>
                            <m:t>−∞</m:t>
                          </m:r>
                        </m:sub>
                        <m:sup>
                          <m:r>
                            <a:rPr lang="es-ES" sz="1200" i="1">
                              <a:solidFill>
                                <a:schemeClr val="tx1"/>
                              </a:solidFill>
                              <a:effectLst/>
                              <a:latin typeface="Cambria Math" charset="0"/>
                              <a:ea typeface="ＭＳ 明朝" charset="-128"/>
                              <a:cs typeface="Arial" charset="0"/>
                            </a:rPr>
                            <m:t>∞</m:t>
                          </m:r>
                        </m:sup>
                        <m:e>
                          <m:r>
                            <a:rPr lang="es-ES" sz="1200" i="1">
                              <a:solidFill>
                                <a:schemeClr val="tx1"/>
                              </a:solidFill>
                              <a:effectLst/>
                              <a:latin typeface="Cambria Math" charset="0"/>
                              <a:ea typeface="ＭＳ 明朝" charset="-128"/>
                              <a:cs typeface="Arial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s-CO" sz="12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charset="0"/>
                                  <a:ea typeface="ＭＳ 明朝" charset="-128"/>
                                  <a:cs typeface="Arial" charset="0"/>
                                </a:rPr>
                              </m:ctrlPr>
                            </m:dPr>
                            <m:e>
                              <m:r>
                                <a:rPr lang="es-ES" sz="12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charset="0"/>
                                  <a:ea typeface="ＭＳ 明朝" charset="-128"/>
                                  <a:cs typeface="Arial" charset="0"/>
                                </a:rPr>
                                <m:t>𝑡</m:t>
                              </m:r>
                            </m:e>
                          </m:d>
                          <m:sSup>
                            <m:sSupPr>
                              <m:ctrlPr>
                                <a:rPr lang="es-CO" sz="12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charset="0"/>
                                  <a:ea typeface="ＭＳ 明朝" charset="-128"/>
                                  <a:cs typeface="Arial" charset="0"/>
                                </a:rPr>
                              </m:ctrlPr>
                            </m:sSupPr>
                            <m:e>
                              <m:r>
                                <a:rPr lang="es-ES" sz="12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charset="0"/>
                                  <a:ea typeface="ＭＳ 明朝" charset="-128"/>
                                  <a:cs typeface="Arial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s-ES" sz="12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charset="0"/>
                                  <a:ea typeface="ＭＳ 明朝" charset="-128"/>
                                  <a:cs typeface="Arial" charset="0"/>
                                </a:rPr>
                                <m:t>−</m:t>
                              </m:r>
                              <m:r>
                                <a:rPr lang="es-ES" sz="12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charset="0"/>
                                  <a:ea typeface="ＭＳ 明朝" charset="-128"/>
                                  <a:cs typeface="Arial" charset="0"/>
                                </a:rPr>
                                <m:t>𝑗</m:t>
                              </m:r>
                              <m:r>
                                <a:rPr lang="es-ES" sz="12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charset="0"/>
                                  <a:ea typeface="Calibri" charset="0"/>
                                  <a:cs typeface="Arial" charset="0"/>
                                </a:rPr>
                                <m:t>𝜔</m:t>
                              </m:r>
                              <m:r>
                                <a:rPr lang="es-ES" sz="12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charset="0"/>
                                  <a:ea typeface="Calibri" charset="0"/>
                                  <a:cs typeface="Arial" charset="0"/>
                                </a:rPr>
                                <m:t>𝑡</m:t>
                              </m:r>
                            </m:sup>
                          </m:sSup>
                          <m:r>
                            <a:rPr lang="es-ES" sz="1200" i="1">
                              <a:solidFill>
                                <a:schemeClr val="tx1"/>
                              </a:solidFill>
                              <a:effectLst/>
                              <a:latin typeface="Cambria Math" charset="0"/>
                              <a:ea typeface="ＭＳ 明朝" charset="-128"/>
                              <a:cs typeface="Arial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s-CO" sz="1200" dirty="0">
                  <a:solidFill>
                    <a:schemeClr val="tx1"/>
                  </a:solidFill>
                  <a:effectLst/>
                  <a:latin typeface="Calibri" charset="0"/>
                  <a:ea typeface="Calibri" charset="0"/>
                  <a:cs typeface="Times New Roman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" sz="1200" dirty="0">
                    <a:solidFill>
                      <a:schemeClr val="tx1"/>
                    </a:solidFill>
                    <a:effectLst/>
                    <a:latin typeface="Arial" charset="0"/>
                    <a:ea typeface="ＭＳ 明朝" charset="-128"/>
                    <a:cs typeface="Times New Roman" charset="0"/>
                  </a:rPr>
                  <a:t> </a:t>
                </a:r>
                <a:endParaRPr lang="es-CO" sz="1200" dirty="0">
                  <a:solidFill>
                    <a:schemeClr val="tx1"/>
                  </a:solidFill>
                  <a:effectLst/>
                  <a:latin typeface="Calibri" charset="0"/>
                  <a:ea typeface="Calibri" charset="0"/>
                  <a:cs typeface="Times New Roman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200" i="1">
                          <a:solidFill>
                            <a:schemeClr val="tx1"/>
                          </a:solidFill>
                          <a:effectLst/>
                          <a:latin typeface="Cambria Math" charset="0"/>
                          <a:ea typeface="Calibri" charset="0"/>
                          <a:cs typeface="Arial" charset="0"/>
                        </a:rPr>
                        <m:t>𝑓</m:t>
                      </m:r>
                      <m:d>
                        <m:dPr>
                          <m:ctrlPr>
                            <a:rPr lang="es-CO" sz="1200" i="1">
                              <a:solidFill>
                                <a:schemeClr val="tx1"/>
                              </a:solidFill>
                              <a:effectLst/>
                              <a:latin typeface="Cambria Math" charset="0"/>
                              <a:ea typeface="Calibri" charset="0"/>
                              <a:cs typeface="Arial" charset="0"/>
                            </a:rPr>
                          </m:ctrlPr>
                        </m:dPr>
                        <m:e>
                          <m:r>
                            <a:rPr lang="es-ES" sz="1200" i="1">
                              <a:solidFill>
                                <a:schemeClr val="tx1"/>
                              </a:solidFill>
                              <a:effectLst/>
                              <a:latin typeface="Cambria Math" charset="0"/>
                              <a:ea typeface="Calibri" charset="0"/>
                              <a:cs typeface="Arial" charset="0"/>
                            </a:rPr>
                            <m:t>𝑡</m:t>
                          </m:r>
                        </m:e>
                      </m:d>
                      <m:r>
                        <a:rPr lang="es-ES" sz="1200">
                          <a:solidFill>
                            <a:schemeClr val="tx1"/>
                          </a:solidFill>
                          <a:effectLst/>
                          <a:latin typeface="Cambria Math" charset="0"/>
                          <a:ea typeface="Calibri" charset="0"/>
                          <a:cs typeface="Arial" charset="0"/>
                        </a:rPr>
                        <m:t>=</m:t>
                      </m:r>
                      <m:f>
                        <m:fPr>
                          <m:ctrlPr>
                            <a:rPr lang="es-CO" sz="1200" i="1">
                              <a:solidFill>
                                <a:schemeClr val="tx1"/>
                              </a:solidFill>
                              <a:effectLst/>
                              <a:latin typeface="Cambria Math" charset="0"/>
                              <a:ea typeface="Calibri" charset="0"/>
                              <a:cs typeface="Arial" charset="0"/>
                            </a:rPr>
                          </m:ctrlPr>
                        </m:fPr>
                        <m:num>
                          <m:r>
                            <a:rPr lang="es-ES" sz="1200">
                              <a:solidFill>
                                <a:schemeClr val="tx1"/>
                              </a:solidFill>
                              <a:effectLst/>
                              <a:latin typeface="Cambria Math" charset="0"/>
                              <a:ea typeface="Calibri" charset="0"/>
                              <a:cs typeface="Arial" charset="0"/>
                            </a:rPr>
                            <m:t>1</m:t>
                          </m:r>
                        </m:num>
                        <m:den>
                          <m:r>
                            <a:rPr lang="es-ES" sz="1200">
                              <a:solidFill>
                                <a:schemeClr val="tx1"/>
                              </a:solidFill>
                              <a:effectLst/>
                              <a:latin typeface="Cambria Math" charset="0"/>
                              <a:ea typeface="Calibri" charset="0"/>
                              <a:cs typeface="Arial" charset="0"/>
                            </a:rPr>
                            <m:t>2</m:t>
                          </m:r>
                          <m:r>
                            <a:rPr lang="es-ES" sz="1200" i="1">
                              <a:solidFill>
                                <a:schemeClr val="tx1"/>
                              </a:solidFill>
                              <a:effectLst/>
                              <a:latin typeface="Cambria Math" charset="0"/>
                              <a:ea typeface="Calibri" charset="0"/>
                              <a:cs typeface="Arial" charset="0"/>
                            </a:rPr>
                            <m:t>𝜋</m:t>
                          </m:r>
                        </m:den>
                      </m:f>
                      <m:nary>
                        <m:naryPr>
                          <m:limLoc m:val="subSup"/>
                          <m:ctrlPr>
                            <a:rPr lang="es-CO" sz="1200" i="1">
                              <a:solidFill>
                                <a:schemeClr val="tx1"/>
                              </a:solidFill>
                              <a:effectLst/>
                              <a:latin typeface="Cambria Math" charset="0"/>
                              <a:ea typeface="Calibri" charset="0"/>
                              <a:cs typeface="Arial" charset="0"/>
                            </a:rPr>
                          </m:ctrlPr>
                        </m:naryPr>
                        <m:sub>
                          <m:r>
                            <a:rPr lang="es-ES" sz="1200" i="1">
                              <a:solidFill>
                                <a:schemeClr val="tx1"/>
                              </a:solidFill>
                              <a:effectLst/>
                              <a:latin typeface="Cambria Math" charset="0"/>
                              <a:ea typeface="Calibri" charset="0"/>
                              <a:cs typeface="Arial" charset="0"/>
                            </a:rPr>
                            <m:t>−</m:t>
                          </m:r>
                          <m:r>
                            <a:rPr lang="es-ES" sz="1200">
                              <a:solidFill>
                                <a:schemeClr val="tx1"/>
                              </a:solidFill>
                              <a:effectLst/>
                              <a:latin typeface="Cambria Math" charset="0"/>
                              <a:ea typeface="Calibri" charset="0"/>
                              <a:cs typeface="Arial" charset="0"/>
                            </a:rPr>
                            <m:t>∞</m:t>
                          </m:r>
                        </m:sub>
                        <m:sup>
                          <m:r>
                            <a:rPr lang="es-ES" sz="1200">
                              <a:solidFill>
                                <a:schemeClr val="tx1"/>
                              </a:solidFill>
                              <a:effectLst/>
                              <a:latin typeface="Cambria Math" charset="0"/>
                              <a:ea typeface="Calibri" charset="0"/>
                              <a:cs typeface="Arial" charset="0"/>
                            </a:rPr>
                            <m:t>∞</m:t>
                          </m:r>
                        </m:sup>
                        <m:e>
                          <m:r>
                            <a:rPr lang="es-ES" sz="1200" i="1">
                              <a:solidFill>
                                <a:schemeClr val="tx1"/>
                              </a:solidFill>
                              <a:effectLst/>
                              <a:latin typeface="Cambria Math" charset="0"/>
                              <a:ea typeface="Calibri" charset="0"/>
                              <a:cs typeface="Arial" charset="0"/>
                            </a:rPr>
                            <m:t>𝐹</m:t>
                          </m:r>
                          <m:r>
                            <a:rPr lang="es-ES" sz="1200">
                              <a:solidFill>
                                <a:schemeClr val="tx1"/>
                              </a:solidFill>
                              <a:effectLst/>
                              <a:latin typeface="Cambria Math" charset="0"/>
                              <a:ea typeface="Calibri" charset="0"/>
                              <a:cs typeface="Arial" charset="0"/>
                            </a:rPr>
                            <m:t>(</m:t>
                          </m:r>
                          <m:r>
                            <a:rPr lang="es-ES" sz="1200" i="1">
                              <a:solidFill>
                                <a:schemeClr val="tx1"/>
                              </a:solidFill>
                              <a:effectLst/>
                              <a:latin typeface="Cambria Math" charset="0"/>
                              <a:ea typeface="Calibri" charset="0"/>
                              <a:cs typeface="Arial" charset="0"/>
                            </a:rPr>
                            <m:t>𝜔</m:t>
                          </m:r>
                          <m:r>
                            <a:rPr lang="es-ES" sz="1200">
                              <a:solidFill>
                                <a:schemeClr val="tx1"/>
                              </a:solidFill>
                              <a:effectLst/>
                              <a:latin typeface="Cambria Math" charset="0"/>
                              <a:ea typeface="Calibri" charset="0"/>
                              <a:cs typeface="Arial" charset="0"/>
                            </a:rPr>
                            <m:t>)</m:t>
                          </m:r>
                        </m:e>
                      </m:nary>
                      <m:sSup>
                        <m:sSupPr>
                          <m:ctrlPr>
                            <a:rPr lang="es-CO" sz="1200" i="1">
                              <a:solidFill>
                                <a:schemeClr val="tx1"/>
                              </a:solidFill>
                              <a:effectLst/>
                              <a:latin typeface="Cambria Math" charset="0"/>
                              <a:ea typeface="Calibri" charset="0"/>
                              <a:cs typeface="Arial" charset="0"/>
                            </a:rPr>
                          </m:ctrlPr>
                        </m:sSupPr>
                        <m:e>
                          <m:r>
                            <a:rPr lang="es-ES" sz="1200" i="1">
                              <a:solidFill>
                                <a:schemeClr val="tx1"/>
                              </a:solidFill>
                              <a:effectLst/>
                              <a:latin typeface="Cambria Math" charset="0"/>
                              <a:ea typeface="Calibri" charset="0"/>
                              <a:cs typeface="Arial" charset="0"/>
                            </a:rPr>
                            <m:t>𝑒</m:t>
                          </m:r>
                        </m:e>
                        <m:sup>
                          <m:r>
                            <a:rPr lang="es-ES" sz="1200" i="1">
                              <a:solidFill>
                                <a:schemeClr val="tx1"/>
                              </a:solidFill>
                              <a:effectLst/>
                              <a:latin typeface="Cambria Math" charset="0"/>
                              <a:ea typeface="Calibri" charset="0"/>
                              <a:cs typeface="Arial" charset="0"/>
                            </a:rPr>
                            <m:t>𝑗</m:t>
                          </m:r>
                          <m:r>
                            <a:rPr lang="es-ES" sz="1200" i="1">
                              <a:solidFill>
                                <a:schemeClr val="tx1"/>
                              </a:solidFill>
                              <a:effectLst/>
                              <a:latin typeface="Cambria Math" charset="0"/>
                              <a:ea typeface="Calibri" charset="0"/>
                              <a:cs typeface="Arial" charset="0"/>
                            </a:rPr>
                            <m:t>𝜔</m:t>
                          </m:r>
                          <m:r>
                            <a:rPr lang="es-ES" sz="1200" i="1">
                              <a:solidFill>
                                <a:schemeClr val="tx1"/>
                              </a:solidFill>
                              <a:effectLst/>
                              <a:latin typeface="Cambria Math" charset="0"/>
                              <a:ea typeface="Calibri" charset="0"/>
                              <a:cs typeface="Arial" charset="0"/>
                            </a:rPr>
                            <m:t>𝑡</m:t>
                          </m:r>
                        </m:sup>
                      </m:sSup>
                      <m:r>
                        <a:rPr lang="es-ES" sz="1200" i="1">
                          <a:solidFill>
                            <a:schemeClr val="tx1"/>
                          </a:solidFill>
                          <a:effectLst/>
                          <a:latin typeface="Cambria Math" charset="0"/>
                          <a:ea typeface="Calibri" charset="0"/>
                          <a:cs typeface="Arial" charset="0"/>
                        </a:rPr>
                        <m:t>𝑑</m:t>
                      </m:r>
                      <m:r>
                        <a:rPr lang="es-ES" sz="1200" i="1">
                          <a:solidFill>
                            <a:schemeClr val="tx1"/>
                          </a:solidFill>
                          <a:effectLst/>
                          <a:latin typeface="Cambria Math" charset="0"/>
                          <a:ea typeface="Calibri" charset="0"/>
                          <a:cs typeface="Arial" charset="0"/>
                        </a:rPr>
                        <m:t>𝜔</m:t>
                      </m:r>
                    </m:oMath>
                  </m:oMathPara>
                </a14:m>
                <a:endParaRPr lang="es-CO" sz="1200" dirty="0">
                  <a:solidFill>
                    <a:schemeClr val="tx1"/>
                  </a:solidFill>
                  <a:effectLst/>
                  <a:latin typeface="Calibri" charset="0"/>
                  <a:ea typeface="Calibri" charset="0"/>
                  <a:cs typeface="Times New Roman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" sz="1200" dirty="0">
                    <a:solidFill>
                      <a:schemeClr val="tx1"/>
                    </a:solidFill>
                    <a:effectLst/>
                    <a:latin typeface="Arial" charset="0"/>
                    <a:ea typeface="Calibri" charset="0"/>
                    <a:cs typeface="Times New Roman" charset="0"/>
                  </a:rPr>
                  <a:t> </a:t>
                </a:r>
                <a:endParaRPr lang="es-CO" sz="1200" dirty="0">
                  <a:solidFill>
                    <a:schemeClr val="tx1"/>
                  </a:solidFill>
                  <a:effectLst/>
                  <a:latin typeface="Calibri" charset="0"/>
                  <a:ea typeface="Calibri" charset="0"/>
                  <a:cs typeface="Times New Roman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es-ES" sz="1200" dirty="0">
                    <a:solidFill>
                      <a:schemeClr val="tx1"/>
                    </a:solidFill>
                    <a:effectLst/>
                    <a:latin typeface="Arial" charset="0"/>
                    <a:ea typeface="Calibri" charset="0"/>
                    <a:cs typeface="Times New Roman" charset="0"/>
                  </a:rPr>
                  <a:t>Las dos últimas ecuaciones son la representación de Fourier de una función no periódica</a:t>
                </a:r>
                <a:r>
                  <a:rPr lang="es-ES" sz="1200" dirty="0" smtClean="0">
                    <a:solidFill>
                      <a:schemeClr val="tx1"/>
                    </a:solidFill>
                    <a:effectLst/>
                    <a:latin typeface="Arial" charset="0"/>
                    <a:ea typeface="Calibri" charset="0"/>
                    <a:cs typeface="Times New Roman" charset="0"/>
                  </a:rPr>
                  <a:t>.</a:t>
                </a:r>
                <a:endParaRPr lang="es-CO" sz="1200" dirty="0">
                  <a:solidFill>
                    <a:schemeClr val="tx1"/>
                  </a:solidFill>
                  <a:effectLst/>
                  <a:latin typeface="Calibri" charset="0"/>
                  <a:ea typeface="Calibri" charset="0"/>
                  <a:cs typeface="Times New Roman" charset="0"/>
                </a:endParaRPr>
              </a:p>
            </p:txBody>
          </p:sp>
        </mc:Choice>
        <mc:Fallback>
          <p:sp>
            <p:nvSpPr>
              <p:cNvPr id="5" name="Rectángulo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2428" y="732500"/>
                <a:ext cx="6096000" cy="4779835"/>
              </a:xfrm>
              <a:prstGeom prst="rect">
                <a:avLst/>
              </a:prstGeom>
              <a:blipFill rotWithShape="0">
                <a:blip r:embed="rId2"/>
                <a:stretch>
                  <a:fillRect l="-100" t="-128" b="-10204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623957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85</Words>
  <Application>Microsoft Macintosh PowerPoint</Application>
  <PresentationFormat>Panorámica</PresentationFormat>
  <Paragraphs>32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1" baseType="lpstr">
      <vt:lpstr>Calibri</vt:lpstr>
      <vt:lpstr>Calibri Light</vt:lpstr>
      <vt:lpstr>Cambria Math</vt:lpstr>
      <vt:lpstr>ＭＳ 明朝</vt:lpstr>
      <vt:lpstr>Times New Roman</vt:lpstr>
      <vt:lpstr>Arial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Microsoft Office</dc:creator>
  <cp:lastModifiedBy>Usuario de Microsoft Office</cp:lastModifiedBy>
  <cp:revision>8</cp:revision>
  <dcterms:created xsi:type="dcterms:W3CDTF">2018-04-17T18:54:05Z</dcterms:created>
  <dcterms:modified xsi:type="dcterms:W3CDTF">2018-04-19T14:58:12Z</dcterms:modified>
</cp:coreProperties>
</file>